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6898F2BC-C757-3146-E52C-8AA9371FED0C}">
  <a:tblStyle styleId="{6898F2BC-C757-3146-E52C-8AA9371FED0C}" styleName="Medium Style 2 - Accent 1">
    <a:wholeTbl>
      <a:tcTxStyle>
        <a:fontRef idx="minor"/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/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/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/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/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 /><Relationship Id="rId15" Type="http://schemas.openxmlformats.org/officeDocument/2006/relationships/tableStyles" Target="tableStyles.xml" /><Relationship Id="rId16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Shape 1059"/>
          <p:cNvSpPr>
            <a:spLocks noChangeArrowheads="1" noGrp="1"/>
          </p:cNvSpPr>
          <p:nvPr userDrawn="1"/>
        </p:nvSpPr>
        <p:spPr bwMode="auto">
          <a:xfrm>
            <a:off x="2396066" y="2291401"/>
            <a:ext cx="5452533" cy="416511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2112" y="3116"/>
                </a:moveTo>
                <a:lnTo>
                  <a:pt x="22112" y="3116"/>
                </a:lnTo>
                <a:cubicBezTo>
                  <a:pt x="22112" y="3116"/>
                  <a:pt x="27356" y="0"/>
                  <a:pt x="30300" y="4263"/>
                </a:cubicBezTo>
                <a:lnTo>
                  <a:pt x="30300" y="4263"/>
                </a:lnTo>
                <a:cubicBezTo>
                  <a:pt x="33277" y="8577"/>
                  <a:pt x="36666" y="13779"/>
                  <a:pt x="39369" y="17410"/>
                </a:cubicBezTo>
                <a:lnTo>
                  <a:pt x="39369" y="17410"/>
                </a:lnTo>
                <a:cubicBezTo>
                  <a:pt x="41761" y="20624"/>
                  <a:pt x="43200" y="22708"/>
                  <a:pt x="40979" y="26940"/>
                </a:cubicBezTo>
                <a:lnTo>
                  <a:pt x="40979" y="26940"/>
                </a:lnTo>
                <a:cubicBezTo>
                  <a:pt x="39655" y="29461"/>
                  <a:pt x="35076" y="35072"/>
                  <a:pt x="32639" y="38623"/>
                </a:cubicBezTo>
                <a:lnTo>
                  <a:pt x="32639" y="38623"/>
                </a:lnTo>
                <a:cubicBezTo>
                  <a:pt x="30200" y="42175"/>
                  <a:pt x="26202" y="43200"/>
                  <a:pt x="23268" y="42185"/>
                </a:cubicBezTo>
                <a:lnTo>
                  <a:pt x="23268" y="42185"/>
                </a:lnTo>
                <a:cubicBezTo>
                  <a:pt x="20331" y="41168"/>
                  <a:pt x="11584" y="38623"/>
                  <a:pt x="6213" y="36974"/>
                </a:cubicBezTo>
                <a:lnTo>
                  <a:pt x="6213" y="36974"/>
                </a:lnTo>
                <a:cubicBezTo>
                  <a:pt x="1431" y="35502"/>
                  <a:pt x="0" y="32900"/>
                  <a:pt x="214" y="31157"/>
                </a:cubicBezTo>
                <a:lnTo>
                  <a:pt x="214" y="31157"/>
                </a:lnTo>
                <a:cubicBezTo>
                  <a:pt x="760" y="26703"/>
                  <a:pt x="1113" y="19920"/>
                  <a:pt x="1214" y="16042"/>
                </a:cubicBezTo>
                <a:lnTo>
                  <a:pt x="1214" y="16042"/>
                </a:lnTo>
                <a:cubicBezTo>
                  <a:pt x="1303" y="12626"/>
                  <a:pt x="4203" y="11313"/>
                  <a:pt x="6907" y="9989"/>
                </a:cubicBezTo>
                <a:lnTo>
                  <a:pt x="6907" y="9989"/>
                </a:lnTo>
                <a:cubicBezTo>
                  <a:pt x="9245" y="8843"/>
                  <a:pt x="19774" y="4261"/>
                  <a:pt x="22112" y="31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4" name="Shape 1060"/>
          <p:cNvSpPr>
            <a:spLocks noChangeArrowheads="1" noGrp="1"/>
          </p:cNvSpPr>
          <p:nvPr userDrawn="1"/>
        </p:nvSpPr>
        <p:spPr bwMode="auto">
          <a:xfrm>
            <a:off x="1309514" y="1839834"/>
            <a:ext cx="4011787" cy="1314324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0162" y="13104"/>
                </a:moveTo>
                <a:lnTo>
                  <a:pt x="40162" y="13104"/>
                </a:lnTo>
                <a:cubicBezTo>
                  <a:pt x="36799" y="16736"/>
                  <a:pt x="26204" y="28154"/>
                  <a:pt x="22676" y="31251"/>
                </a:cubicBezTo>
                <a:lnTo>
                  <a:pt x="22676" y="31251"/>
                </a:lnTo>
                <a:cubicBezTo>
                  <a:pt x="18513" y="34899"/>
                  <a:pt x="15093" y="37527"/>
                  <a:pt x="13136" y="38511"/>
                </a:cubicBezTo>
                <a:lnTo>
                  <a:pt x="13136" y="38511"/>
                </a:lnTo>
                <a:cubicBezTo>
                  <a:pt x="10861" y="39650"/>
                  <a:pt x="0" y="43200"/>
                  <a:pt x="422" y="38511"/>
                </a:cubicBezTo>
                <a:lnTo>
                  <a:pt x="422" y="38511"/>
                </a:lnTo>
                <a:cubicBezTo>
                  <a:pt x="750" y="34836"/>
                  <a:pt x="12785" y="17028"/>
                  <a:pt x="15584" y="14358"/>
                </a:cubicBezTo>
                <a:lnTo>
                  <a:pt x="15584" y="14358"/>
                </a:lnTo>
                <a:cubicBezTo>
                  <a:pt x="18382" y="11693"/>
                  <a:pt x="34508" y="0"/>
                  <a:pt x="36286" y="2133"/>
                </a:cubicBezTo>
                <a:lnTo>
                  <a:pt x="36286" y="2133"/>
                </a:lnTo>
                <a:cubicBezTo>
                  <a:pt x="38064" y="4272"/>
                  <a:pt x="43200" y="9825"/>
                  <a:pt x="40162" y="1310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5" name="Shape 1061"/>
          <p:cNvSpPr>
            <a:spLocks noChangeArrowheads="1" noGrp="1"/>
          </p:cNvSpPr>
          <p:nvPr userDrawn="1"/>
        </p:nvSpPr>
        <p:spPr bwMode="auto">
          <a:xfrm>
            <a:off x="6567030" y="4629133"/>
            <a:ext cx="5395523" cy="2231707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43200"/>
                </a:moveTo>
                <a:lnTo>
                  <a:pt x="43200" y="43200"/>
                </a:lnTo>
                <a:cubicBezTo>
                  <a:pt x="42680" y="32337"/>
                  <a:pt x="42264" y="24810"/>
                  <a:pt x="41982" y="22533"/>
                </a:cubicBezTo>
                <a:lnTo>
                  <a:pt x="41982" y="22533"/>
                </a:lnTo>
                <a:cubicBezTo>
                  <a:pt x="41353" y="17445"/>
                  <a:pt x="31020" y="10782"/>
                  <a:pt x="25434" y="7567"/>
                </a:cubicBezTo>
                <a:lnTo>
                  <a:pt x="25434" y="7567"/>
                </a:lnTo>
                <a:cubicBezTo>
                  <a:pt x="20461" y="4707"/>
                  <a:pt x="15752" y="0"/>
                  <a:pt x="10688" y="12771"/>
                </a:cubicBezTo>
                <a:lnTo>
                  <a:pt x="10688" y="12771"/>
                </a:lnTo>
                <a:cubicBezTo>
                  <a:pt x="5409" y="26085"/>
                  <a:pt x="2329" y="33891"/>
                  <a:pt x="451" y="39632"/>
                </a:cubicBezTo>
                <a:lnTo>
                  <a:pt x="451" y="39632"/>
                </a:lnTo>
                <a:cubicBezTo>
                  <a:pt x="180" y="40459"/>
                  <a:pt x="44" y="41820"/>
                  <a:pt x="0" y="43200"/>
                </a:cubicBezTo>
                <a:lnTo>
                  <a:pt x="4320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6" name="Shape 1062"/>
          <p:cNvSpPr>
            <a:spLocks noChangeArrowheads="1" noGrp="1"/>
          </p:cNvSpPr>
          <p:nvPr userDrawn="1"/>
        </p:nvSpPr>
        <p:spPr bwMode="auto">
          <a:xfrm>
            <a:off x="389187" y="6100774"/>
            <a:ext cx="4968521" cy="759999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43200"/>
                </a:moveTo>
                <a:lnTo>
                  <a:pt x="43200" y="43200"/>
                </a:lnTo>
                <a:cubicBezTo>
                  <a:pt x="37750" y="34083"/>
                  <a:pt x="28707" y="20178"/>
                  <a:pt x="28707" y="20178"/>
                </a:cubicBezTo>
                <a:lnTo>
                  <a:pt x="28707" y="20178"/>
                </a:lnTo>
                <a:cubicBezTo>
                  <a:pt x="23196" y="11772"/>
                  <a:pt x="17935" y="0"/>
                  <a:pt x="14588" y="1341"/>
                </a:cubicBezTo>
                <a:lnTo>
                  <a:pt x="14588" y="1341"/>
                </a:lnTo>
                <a:cubicBezTo>
                  <a:pt x="11240" y="2673"/>
                  <a:pt x="6350" y="22671"/>
                  <a:pt x="1602" y="37718"/>
                </a:cubicBezTo>
                <a:lnTo>
                  <a:pt x="1602" y="37718"/>
                </a:lnTo>
                <a:cubicBezTo>
                  <a:pt x="1072" y="39393"/>
                  <a:pt x="536" y="41175"/>
                  <a:pt x="0" y="43200"/>
                </a:cubicBezTo>
                <a:lnTo>
                  <a:pt x="4320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7" name="Shape 1063"/>
          <p:cNvSpPr>
            <a:spLocks noChangeArrowheads="1" noGrp="1"/>
          </p:cNvSpPr>
          <p:nvPr userDrawn="1"/>
        </p:nvSpPr>
        <p:spPr bwMode="auto">
          <a:xfrm>
            <a:off x="0" y="3254701"/>
            <a:ext cx="2099733" cy="3343682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0" y="43200"/>
                </a:moveTo>
                <a:lnTo>
                  <a:pt x="0" y="43200"/>
                </a:lnTo>
                <a:cubicBezTo>
                  <a:pt x="10450" y="39319"/>
                  <a:pt x="26476" y="34991"/>
                  <a:pt x="31760" y="32779"/>
                </a:cubicBezTo>
                <a:lnTo>
                  <a:pt x="31760" y="32779"/>
                </a:lnTo>
                <a:cubicBezTo>
                  <a:pt x="38554" y="29929"/>
                  <a:pt x="35982" y="23868"/>
                  <a:pt x="39587" y="11934"/>
                </a:cubicBezTo>
                <a:lnTo>
                  <a:pt x="39587" y="11934"/>
                </a:lnTo>
                <a:cubicBezTo>
                  <a:pt x="43199" y="0"/>
                  <a:pt x="33409" y="2565"/>
                  <a:pt x="25082" y="2041"/>
                </a:cubicBezTo>
                <a:lnTo>
                  <a:pt x="25082" y="2041"/>
                </a:lnTo>
                <a:cubicBezTo>
                  <a:pt x="14497" y="1374"/>
                  <a:pt x="7053" y="4621"/>
                  <a:pt x="0" y="7243"/>
                </a:cubicBezTo>
                <a:lnTo>
                  <a:pt x="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4655839" y="2708919"/>
            <a:ext cx="6720745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 bwMode="auto">
          <a:xfrm>
            <a:off x="4595833" y="1808820"/>
            <a:ext cx="6720745" cy="720079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839199" y="274639"/>
            <a:ext cx="2743200" cy="5851525"/>
          </a:xfrm>
        </p:spPr>
        <p:txBody>
          <a:bodyPr vert="eaVert"/>
          <a:lstStyle>
            <a:lvl1pPr algn="ctr"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609599" y="274639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963083" y="4406901"/>
            <a:ext cx="10363199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963083" y="2906713"/>
            <a:ext cx="10363199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609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97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609599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09599" y="2174874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93370" y="2174874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09603" y="273049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4766732" y="273051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09603" y="1435102"/>
            <a:ext cx="4011084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2389717" y="480060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2389717" y="612774"/>
            <a:ext cx="7315200" cy="41147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Shape 1059"/>
          <p:cNvSpPr>
            <a:spLocks noChangeArrowheads="1" noGrp="1"/>
          </p:cNvSpPr>
          <p:nvPr userDrawn="1"/>
        </p:nvSpPr>
        <p:spPr bwMode="auto">
          <a:xfrm>
            <a:off x="4976706" y="2"/>
            <a:ext cx="3058159" cy="89379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0" y="0"/>
                </a:moveTo>
                <a:lnTo>
                  <a:pt x="0" y="0"/>
                </a:lnTo>
                <a:cubicBezTo>
                  <a:pt x="1690" y="6213"/>
                  <a:pt x="3698" y="13338"/>
                  <a:pt x="6091" y="21902"/>
                </a:cubicBezTo>
                <a:lnTo>
                  <a:pt x="6091" y="21902"/>
                </a:lnTo>
                <a:cubicBezTo>
                  <a:pt x="12043" y="43199"/>
                  <a:pt x="17573" y="35347"/>
                  <a:pt x="23417" y="30579"/>
                </a:cubicBezTo>
                <a:lnTo>
                  <a:pt x="23417" y="30579"/>
                </a:lnTo>
                <a:cubicBezTo>
                  <a:pt x="29984" y="25223"/>
                  <a:pt x="42123" y="14119"/>
                  <a:pt x="42860" y="5640"/>
                </a:cubicBezTo>
                <a:lnTo>
                  <a:pt x="42860" y="5640"/>
                </a:lnTo>
                <a:cubicBezTo>
                  <a:pt x="42960" y="4507"/>
                  <a:pt x="43072" y="2479"/>
                  <a:pt x="432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8" name="Shape 1060"/>
          <p:cNvSpPr>
            <a:spLocks noChangeArrowheads="1" noGrp="1"/>
          </p:cNvSpPr>
          <p:nvPr userDrawn="1"/>
        </p:nvSpPr>
        <p:spPr bwMode="auto">
          <a:xfrm>
            <a:off x="-24679" y="1"/>
            <a:ext cx="1399539" cy="1797558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1743" y="2484"/>
                </a:moveTo>
                <a:lnTo>
                  <a:pt x="31743" y="2484"/>
                </a:lnTo>
                <a:cubicBezTo>
                  <a:pt x="30428" y="1799"/>
                  <a:pt x="28450" y="1080"/>
                  <a:pt x="26054" y="0"/>
                </a:cubicBezTo>
                <a:lnTo>
                  <a:pt x="0" y="0"/>
                </a:lnTo>
                <a:lnTo>
                  <a:pt x="0" y="34200"/>
                </a:lnTo>
                <a:lnTo>
                  <a:pt x="0" y="34200"/>
                </a:lnTo>
                <a:cubicBezTo>
                  <a:pt x="7029" y="37461"/>
                  <a:pt x="14504" y="41491"/>
                  <a:pt x="25070" y="40664"/>
                </a:cubicBezTo>
                <a:lnTo>
                  <a:pt x="25070" y="40664"/>
                </a:lnTo>
                <a:cubicBezTo>
                  <a:pt x="33399" y="40015"/>
                  <a:pt x="43200" y="43200"/>
                  <a:pt x="39593" y="28375"/>
                </a:cubicBezTo>
                <a:lnTo>
                  <a:pt x="39593" y="28375"/>
                </a:lnTo>
                <a:cubicBezTo>
                  <a:pt x="35986" y="13550"/>
                  <a:pt x="38530" y="6023"/>
                  <a:pt x="31743" y="24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9" name="Shape 1061"/>
          <p:cNvSpPr>
            <a:spLocks noChangeArrowheads="1" noGrp="1"/>
          </p:cNvSpPr>
          <p:nvPr userDrawn="1"/>
        </p:nvSpPr>
        <p:spPr bwMode="auto">
          <a:xfrm>
            <a:off x="1637456" y="1"/>
            <a:ext cx="3839633" cy="260965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2864" y="0"/>
                </a:moveTo>
                <a:lnTo>
                  <a:pt x="10583" y="0"/>
                </a:lnTo>
                <a:lnTo>
                  <a:pt x="10583" y="0"/>
                </a:lnTo>
                <a:cubicBezTo>
                  <a:pt x="9017" y="532"/>
                  <a:pt x="7515" y="1058"/>
                  <a:pt x="6214" y="1509"/>
                </a:cubicBezTo>
                <a:lnTo>
                  <a:pt x="6214" y="1509"/>
                </a:lnTo>
                <a:cubicBezTo>
                  <a:pt x="1428" y="3166"/>
                  <a:pt x="0" y="6109"/>
                  <a:pt x="212" y="8072"/>
                </a:cubicBezTo>
                <a:lnTo>
                  <a:pt x="212" y="8072"/>
                </a:lnTo>
                <a:cubicBezTo>
                  <a:pt x="758" y="13092"/>
                  <a:pt x="1111" y="20742"/>
                  <a:pt x="1212" y="25114"/>
                </a:cubicBezTo>
                <a:lnTo>
                  <a:pt x="1212" y="25114"/>
                </a:lnTo>
                <a:cubicBezTo>
                  <a:pt x="1301" y="28962"/>
                  <a:pt x="4204" y="30446"/>
                  <a:pt x="6906" y="31937"/>
                </a:cubicBezTo>
                <a:lnTo>
                  <a:pt x="6906" y="31937"/>
                </a:lnTo>
                <a:cubicBezTo>
                  <a:pt x="9246" y="33229"/>
                  <a:pt x="19775" y="38395"/>
                  <a:pt x="22112" y="39685"/>
                </a:cubicBezTo>
                <a:lnTo>
                  <a:pt x="22112" y="39685"/>
                </a:lnTo>
                <a:cubicBezTo>
                  <a:pt x="22112" y="39685"/>
                  <a:pt x="27355" y="43200"/>
                  <a:pt x="30298" y="38395"/>
                </a:cubicBezTo>
                <a:lnTo>
                  <a:pt x="30298" y="38395"/>
                </a:lnTo>
                <a:cubicBezTo>
                  <a:pt x="33277" y="33533"/>
                  <a:pt x="36665" y="27667"/>
                  <a:pt x="39367" y="23576"/>
                </a:cubicBezTo>
                <a:lnTo>
                  <a:pt x="39367" y="23576"/>
                </a:lnTo>
                <a:cubicBezTo>
                  <a:pt x="41761" y="19953"/>
                  <a:pt x="43200" y="17587"/>
                  <a:pt x="40977" y="12816"/>
                </a:cubicBezTo>
                <a:lnTo>
                  <a:pt x="40977" y="12816"/>
                </a:lnTo>
                <a:cubicBezTo>
                  <a:pt x="39697" y="10062"/>
                  <a:pt x="35347" y="3936"/>
                  <a:pt x="3286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09599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609599" y="1600201"/>
            <a:ext cx="109728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609599" y="6356351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165599" y="6356351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737599" y="6356351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>
        <a:spcBef>
          <a:spcPts val="0"/>
        </a:spcBef>
        <a:buNone/>
        <a:defRPr sz="44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99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ru-RU"/>
              <a:t>ПРЕВРАЩЕНИЕ ТЫКВЫ В КАРЕТУ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70000" lnSpcReduction="6000"/>
          </a:bodyPr>
          <a:lstStyle/>
          <a:p>
            <a:pPr>
              <a:defRPr/>
            </a:pPr>
            <a:r>
              <a:rPr lang="ru-RU"/>
              <a:t>GITLAB COMMUNITY EDITION: ИДЕИ ДЛЯ СОВЕРШЕНСТВОВАНИЯ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0862177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РЕАЛИЗАЦИЯ ФИЧЕЙ</a:t>
            </a:r>
            <a:endParaRPr/>
          </a:p>
        </p:txBody>
      </p:sp>
      <p:sp>
        <p:nvSpPr>
          <p:cNvPr id="463391902" name="Текст 2"/>
          <p:cNvSpPr>
            <a:spLocks noGrp="1"/>
          </p:cNvSpPr>
          <p:nvPr>
            <p:ph type="body" idx="1"/>
          </p:nvPr>
        </p:nvSpPr>
        <p:spPr bwMode="auto">
          <a:xfrm>
            <a:off x="609599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>
              <a:defRPr/>
            </a:pPr>
            <a:r>
              <a:rPr/>
              <a:t>HLD-ДИАГРАММА</a:t>
            </a:r>
            <a:endParaRPr/>
          </a:p>
        </p:txBody>
      </p:sp>
      <p:sp>
        <p:nvSpPr>
          <p:cNvPr id="1958073095" name="Объект 3"/>
          <p:cNvSpPr>
            <a:spLocks noGrp="1"/>
          </p:cNvSpPr>
          <p:nvPr>
            <p:ph sz="half" idx="2"/>
          </p:nvPr>
        </p:nvSpPr>
        <p:spPr bwMode="auto">
          <a:xfrm>
            <a:off x="609599" y="2174874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83982107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>
              <a:defRPr/>
            </a:pPr>
            <a:r>
              <a:rPr/>
              <a:t>ДОРОЖНАЯ КАРТА</a:t>
            </a:r>
            <a:endParaRPr/>
          </a:p>
        </p:txBody>
      </p:sp>
      <p:sp>
        <p:nvSpPr>
          <p:cNvPr id="1669706793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93370" y="2174874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4585045" name="Заголовок 6"/>
          <p:cNvSpPr>
            <a:spLocks noGrp="1"/>
          </p:cNvSpPr>
          <p:nvPr>
            <p:ph type="title"/>
          </p:nvPr>
        </p:nvSpPr>
        <p:spPr bwMode="auto">
          <a:xfrm>
            <a:off x="4595833" y="1808820"/>
            <a:ext cx="6720745" cy="720079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>
            <a:lvl1pPr algn="r">
              <a:defRPr/>
            </a:lvl1pPr>
          </a:lstStyle>
          <a:p>
            <a:pPr>
              <a:defRPr/>
            </a:pPr>
            <a:r>
              <a:rPr/>
              <a:t>ВЫВОДЫ И РЕКОМЕНДАЦИИ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3182560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ЗНАКОМСТВО С КОМАНДОЙ</a:t>
            </a:r>
            <a:endParaRPr/>
          </a:p>
        </p:txBody>
      </p:sp>
      <p:sp>
        <p:nvSpPr>
          <p:cNvPr id="1185360979" name="Объект 2"/>
          <p:cNvSpPr>
            <a:spLocks noGrp="1"/>
          </p:cNvSpPr>
          <p:nvPr>
            <p:ph idx="1"/>
          </p:nvPr>
        </p:nvSpPr>
        <p:spPr bwMode="auto">
          <a:xfrm>
            <a:off x="561398" y="1766887"/>
            <a:ext cx="10972800" cy="452596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70000" lnSpcReduction="6000"/>
          </a:bodyPr>
          <a:lstStyle/>
          <a:p>
            <a:pPr marL="0" indent="0" algn="ctr">
              <a:buFont typeface="Arial"/>
              <a:buNone/>
              <a:defRPr/>
            </a:pPr>
            <a:r>
              <a:rPr sz="2600" b="1"/>
              <a:t>Мы – команда SuperСтар!</a:t>
            </a:r>
            <a:endParaRPr sz="2600" b="1"/>
          </a:p>
          <a:p>
            <a:pPr marL="0" indent="0" algn="ctr">
              <a:buFont typeface="Arial"/>
              <a:buNone/>
              <a:defRPr/>
            </a:pPr>
            <a:r>
              <a:rPr sz="2600" b="1"/>
              <a:t>Нас познакомил курс Аналитик данных от Яндекс.Практикум</a:t>
            </a:r>
            <a:endParaRPr sz="2600" b="1"/>
          </a:p>
          <a:p>
            <a:pPr marL="0" indent="0" algn="ctr">
              <a:buFont typeface="Arial"/>
              <a:buNone/>
              <a:defRPr/>
            </a:pPr>
            <a:endParaRPr sz="2600" b="1"/>
          </a:p>
          <a:p>
            <a:pPr marL="0" indent="0" algn="ctr">
              <a:buFont typeface="Arial"/>
              <a:buNone/>
              <a:defRPr/>
            </a:pPr>
            <a:endParaRPr sz="2600" b="1"/>
          </a:p>
          <a:p>
            <a:pPr marL="0" indent="0" algn="ctr">
              <a:buFont typeface="Arial"/>
              <a:buNone/>
              <a:defRPr/>
            </a:pPr>
            <a:endParaRPr sz="2600" b="1"/>
          </a:p>
          <a:p>
            <a:pPr marL="0" indent="0" algn="ctr">
              <a:buFont typeface="Arial"/>
              <a:buNone/>
              <a:defRPr/>
            </a:pPr>
            <a:endParaRPr sz="2600" b="1"/>
          </a:p>
          <a:p>
            <a:pPr marL="0" indent="0" algn="ctr">
              <a:buFont typeface="Arial"/>
              <a:buNone/>
              <a:defRPr/>
            </a:pPr>
            <a:endParaRPr sz="2600" b="1"/>
          </a:p>
          <a:p>
            <a:pPr marL="0" indent="0" algn="ctr">
              <a:buFont typeface="Arial"/>
              <a:buNone/>
              <a:defRPr/>
            </a:pPr>
            <a:endParaRPr sz="2600" b="1"/>
          </a:p>
          <a:p>
            <a:pPr marL="0" indent="0" algn="ctr">
              <a:buFont typeface="Arial"/>
              <a:buNone/>
              <a:defRPr/>
            </a:pPr>
            <a:endParaRPr sz="2600" b="1"/>
          </a:p>
          <a:p>
            <a:pPr marL="0" indent="0" algn="ctr">
              <a:buFont typeface="Arial"/>
              <a:buNone/>
              <a:defRPr/>
            </a:pPr>
            <a:endParaRPr sz="2600" b="1"/>
          </a:p>
          <a:p>
            <a:pPr marL="0" indent="0" algn="ctr">
              <a:buFont typeface="Arial"/>
              <a:buNone/>
              <a:defRPr/>
            </a:pPr>
            <a:endParaRPr sz="2600" b="1"/>
          </a:p>
          <a:p>
            <a:pPr marL="0" indent="0" algn="ctr">
              <a:buFont typeface="Arial"/>
              <a:buNone/>
              <a:defRPr/>
            </a:pPr>
            <a:endParaRPr sz="2600" b="1"/>
          </a:p>
          <a:p>
            <a:pPr marL="0" indent="0" algn="ctr">
              <a:buFont typeface="Arial"/>
              <a:buNone/>
              <a:defRPr/>
            </a:pPr>
            <a:endParaRPr sz="2600" b="1"/>
          </a:p>
          <a:p>
            <a:pPr marL="0" indent="0" algn="ctr">
              <a:buFont typeface="Arial"/>
              <a:buNone/>
              <a:defRPr/>
            </a:pPr>
            <a:endParaRPr sz="2600" b="1"/>
          </a:p>
          <a:p>
            <a:pPr marL="0" indent="0" algn="ctr">
              <a:buFont typeface="Arial"/>
              <a:buNone/>
              <a:defRPr/>
            </a:pPr>
            <a:endParaRPr sz="2600" b="1"/>
          </a:p>
          <a:p>
            <a:pPr marL="0" indent="0" algn="ctr">
              <a:buFont typeface="Arial"/>
              <a:buNone/>
              <a:defRPr/>
            </a:pPr>
            <a:endParaRPr sz="2600" b="1"/>
          </a:p>
          <a:p>
            <a:pPr marL="0" indent="0" algn="ctr">
              <a:buFont typeface="Arial"/>
              <a:buNone/>
              <a:defRPr/>
            </a:pPr>
            <a:r>
              <a:rPr sz="2600" b="1"/>
              <a:t>Наш девиз: сквозь анализ к звездам</a:t>
            </a:r>
            <a:endParaRPr sz="2600" b="1"/>
          </a:p>
        </p:txBody>
      </p:sp>
      <p:sp>
        <p:nvSpPr>
          <p:cNvPr id="1360172324" name=""/>
          <p:cNvSpPr/>
          <p:nvPr/>
        </p:nvSpPr>
        <p:spPr bwMode="auto">
          <a:xfrm flipH="0" flipV="0">
            <a:off x="1394249" y="2845593"/>
            <a:ext cx="1547812" cy="117871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684862" name=""/>
          <p:cNvSpPr/>
          <p:nvPr/>
        </p:nvSpPr>
        <p:spPr bwMode="auto">
          <a:xfrm flipH="0" flipV="0">
            <a:off x="1394248" y="2845593"/>
            <a:ext cx="1547811" cy="117871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4105752" name=""/>
          <p:cNvSpPr/>
          <p:nvPr/>
        </p:nvSpPr>
        <p:spPr bwMode="auto">
          <a:xfrm flipH="0" flipV="0">
            <a:off x="7061623" y="3107530"/>
            <a:ext cx="1547811" cy="117871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670108" name=""/>
          <p:cNvSpPr/>
          <p:nvPr/>
        </p:nvSpPr>
        <p:spPr bwMode="auto">
          <a:xfrm flipH="0" flipV="0">
            <a:off x="3275436" y="3107530"/>
            <a:ext cx="1547811" cy="117871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8086917" name=""/>
          <p:cNvSpPr/>
          <p:nvPr/>
        </p:nvSpPr>
        <p:spPr bwMode="auto">
          <a:xfrm flipH="0" flipV="0">
            <a:off x="5251873" y="3434951"/>
            <a:ext cx="1547811" cy="117871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387098" name=""/>
          <p:cNvSpPr/>
          <p:nvPr/>
        </p:nvSpPr>
        <p:spPr bwMode="auto">
          <a:xfrm flipH="0" flipV="0">
            <a:off x="9014248" y="2845593"/>
            <a:ext cx="1547811" cy="117871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5751617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456742" y="2656688"/>
            <a:ext cx="1422824" cy="1629560"/>
          </a:xfrm>
          <a:prstGeom prst="rect">
            <a:avLst/>
          </a:prstGeom>
        </p:spPr>
      </p:pic>
      <p:pic>
        <p:nvPicPr>
          <p:cNvPr id="177540043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292325" y="3158288"/>
            <a:ext cx="1488284" cy="1845916"/>
          </a:xfrm>
          <a:prstGeom prst="rect">
            <a:avLst/>
          </a:prstGeom>
        </p:spPr>
      </p:pic>
      <p:sp>
        <p:nvSpPr>
          <p:cNvPr id="1003416096" name=""/>
          <p:cNvSpPr txBox="1"/>
          <p:nvPr/>
        </p:nvSpPr>
        <p:spPr bwMode="auto">
          <a:xfrm flipH="0" flipV="0">
            <a:off x="1536364" y="4430789"/>
            <a:ext cx="1343562" cy="6401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/>
              <a:t>@osagoonl</a:t>
            </a:r>
            <a:endParaRPr/>
          </a:p>
          <a:p>
            <a:pPr algn="ctr">
              <a:defRPr/>
            </a:pPr>
            <a:r>
              <a:rPr/>
              <a:t>Вероника</a:t>
            </a:r>
            <a:endParaRPr/>
          </a:p>
        </p:txBody>
      </p:sp>
      <p:sp>
        <p:nvSpPr>
          <p:cNvPr id="1483304724" name=""/>
          <p:cNvSpPr txBox="1"/>
          <p:nvPr/>
        </p:nvSpPr>
        <p:spPr bwMode="auto">
          <a:xfrm flipH="0" flipV="0">
            <a:off x="3277681" y="4638445"/>
            <a:ext cx="1545854" cy="6401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/>
              <a:t>@mmmayers</a:t>
            </a:r>
            <a:endParaRPr/>
          </a:p>
          <a:p>
            <a:pPr algn="ctr">
              <a:defRPr/>
            </a:pPr>
            <a:r>
              <a:rPr/>
              <a:t>Никита</a:t>
            </a:r>
            <a:endParaRPr/>
          </a:p>
        </p:txBody>
      </p:sp>
      <p:sp>
        <p:nvSpPr>
          <p:cNvPr id="820335014" name=""/>
          <p:cNvSpPr txBox="1"/>
          <p:nvPr/>
        </p:nvSpPr>
        <p:spPr bwMode="auto">
          <a:xfrm flipH="0" flipV="0">
            <a:off x="7093928" y="4684147"/>
            <a:ext cx="1483202" cy="6401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/>
              <a:t>@irinan1811</a:t>
            </a:r>
            <a:endParaRPr/>
          </a:p>
          <a:p>
            <a:pPr algn="ctr">
              <a:defRPr/>
            </a:pPr>
            <a:r>
              <a:rPr/>
              <a:t>Ирина</a:t>
            </a:r>
            <a:endParaRPr/>
          </a:p>
        </p:txBody>
      </p:sp>
      <p:sp>
        <p:nvSpPr>
          <p:cNvPr id="751745436" name=""/>
          <p:cNvSpPr txBox="1"/>
          <p:nvPr/>
        </p:nvSpPr>
        <p:spPr bwMode="auto">
          <a:xfrm flipH="0" flipV="0">
            <a:off x="9147818" y="4515096"/>
            <a:ext cx="1635642" cy="6401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/>
              <a:t>@lizo4kaaa_1</a:t>
            </a:r>
            <a:endParaRPr/>
          </a:p>
          <a:p>
            <a:pPr algn="ctr">
              <a:defRPr/>
            </a:pPr>
            <a:r>
              <a:rPr/>
              <a:t>Лиза</a:t>
            </a:r>
            <a:endParaRPr/>
          </a:p>
        </p:txBody>
      </p:sp>
      <p:sp>
        <p:nvSpPr>
          <p:cNvPr id="1717197377" name=""/>
          <p:cNvSpPr txBox="1"/>
          <p:nvPr/>
        </p:nvSpPr>
        <p:spPr bwMode="auto">
          <a:xfrm flipH="0" flipV="0">
            <a:off x="5001418" y="5155212"/>
            <a:ext cx="2092761" cy="6401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/>
              <a:t>@by_Mamanastya</a:t>
            </a:r>
            <a:endParaRPr/>
          </a:p>
          <a:p>
            <a:pPr algn="ctr">
              <a:defRPr/>
            </a:pPr>
            <a:r>
              <a:rPr/>
              <a:t>Настя</a:t>
            </a:r>
            <a:endParaRPr/>
          </a:p>
        </p:txBody>
      </p:sp>
      <p:pic>
        <p:nvPicPr>
          <p:cNvPr id="165700244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126292" y="2803415"/>
            <a:ext cx="1422262" cy="1828135"/>
          </a:xfrm>
          <a:prstGeom prst="rect">
            <a:avLst/>
          </a:prstGeom>
        </p:spPr>
      </p:pic>
      <p:pic>
        <p:nvPicPr>
          <p:cNvPr id="1556992241" name=""/>
          <p:cNvPicPr>
            <a:picLocks noChangeAspect="1"/>
          </p:cNvPicPr>
          <p:nvPr/>
        </p:nvPicPr>
        <p:blipFill>
          <a:blip r:embed="rId5"/>
          <a:srcRect l="0" t="0" r="0" b="10840"/>
          <a:stretch/>
        </p:blipFill>
        <p:spPr bwMode="auto">
          <a:xfrm flipH="0" flipV="0">
            <a:off x="9147817" y="2684862"/>
            <a:ext cx="1322964" cy="1573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6166757" name="Заголовок 7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EXECUTIVE SUMMARY</a:t>
            </a:r>
            <a:endParaRPr/>
          </a:p>
        </p:txBody>
      </p:sp>
      <p:graphicFrame>
        <p:nvGraphicFramePr>
          <p:cNvPr id="1648925258" name=""/>
          <p:cNvGraphicFramePr>
            <a:graphicFrameLocks xmlns:a="http://schemas.openxmlformats.org/drawingml/2006/main"/>
          </p:cNvGraphicFramePr>
          <p:nvPr/>
        </p:nvGraphicFramePr>
        <p:xfrm>
          <a:off x="396000" y="1635352"/>
          <a:ext cx="8086725" cy="3065168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{6898F2BC-C757-3146-E52C-8AA9371FED0C}</a:tableStyleId>
              </a:tblPr>
              <a:tblGrid>
                <a:gridCol w="180974"/>
                <a:gridCol w="809624"/>
                <a:gridCol w="7096124"/>
              </a:tblGrid>
              <a:tr h="167639">
                <a:tc gridSpan="3">
                  <a:txBody>
                    <a:bodyPr/>
                    <a:p>
                      <a:pPr algn="ctr">
                        <a:defRPr/>
                      </a:pPr>
                      <a:r>
                        <a:rPr sz="2000" b="1" i="0" u="none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</a:rPr>
                        <a:t>формулирование задачи по SMART</a:t>
                      </a:r>
                      <a:endParaRPr sz="20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t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372109">
                <a:tc>
                  <a:txBody>
                    <a:bodyPr/>
                    <a:p>
                      <a:pPr>
                        <a:defRPr/>
                      </a:pPr>
                      <a:r>
                        <a:rPr sz="1200" b="1" i="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rPr>
                        <a:t>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 anchor="t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 b="0" i="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rPr>
                        <a:t>specific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 anchor="t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 b="0" i="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rPr>
                        <a:t>Необходимы новые фичи для GitLab CE  (далее - GL) чтобы сделать это приложение полноценным аналогом зарубежных версий. Для этого нужно определить недостающий функционал и предложить чем его заменить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 anchor="t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</a:tcPr>
                </a:tc>
              </a:tr>
              <a:tr h="737869">
                <a:tc>
                  <a:txBody>
                    <a:bodyPr/>
                    <a:p>
                      <a:pPr>
                        <a:defRPr/>
                      </a:pPr>
                      <a:r>
                        <a:rPr sz="1200" b="1" i="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rPr>
                        <a:t>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 anchor="t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 b="0" i="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rPr>
                        <a:t>measurable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 anchor="t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 b="0" i="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rPr>
                        <a:t>Увеличение охвата: рост пользователей на 1,5 млн* после внедрения фичи, в том числе за счет привлечения тех пользователей которые раньше платили на бесплатную версию; </a:t>
                      </a:r>
                      <a:br>
                        <a:rPr sz="1200" b="0" i="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rPr>
                      </a:br>
                      <a:r>
                        <a:rPr sz="1200" b="0" i="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rPr>
                        <a:t>Рост кол-ва проектов на 50 тыс**;</a:t>
                      </a:r>
                      <a:br>
                        <a:rPr sz="1200" b="0" i="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rPr>
                      </a:br>
                      <a:r>
                        <a:rPr sz="1200" b="0" i="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rPr>
                        <a:t>Минимум три новых преимущества по сравнению с конкурентами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 anchor="t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</a:tcPr>
                </a:tc>
              </a:tr>
              <a:tr h="189229">
                <a:tc>
                  <a:txBody>
                    <a:bodyPr/>
                    <a:p>
                      <a:pPr>
                        <a:defRPr/>
                      </a:pPr>
                      <a:r>
                        <a:rPr sz="1200" b="1" i="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rPr>
                        <a:t>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 anchor="t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 b="0" i="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rPr>
                        <a:t>attainable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 anchor="t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 b="0" i="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rPr>
                        <a:t>Фича не должна быть легко реализуема - в идеале 2-3 разработчика на 1 FTE***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 anchor="t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</a:tcPr>
                </a:tc>
              </a:tr>
              <a:tr h="372109">
                <a:tc>
                  <a:txBody>
                    <a:bodyPr/>
                    <a:p>
                      <a:pPr>
                        <a:defRPr/>
                      </a:pPr>
                      <a:r>
                        <a:rPr sz="1200" b="1" i="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rPr>
                        <a:t>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 anchor="t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 b="0" i="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rPr>
                        <a:t>relevant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 anchor="t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 b="0" i="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rPr>
                        <a:t>Превратить GL в более продвинутую версию для себя (MTS Digital) и других. </a:t>
                      </a:r>
                      <a:br>
                        <a:rPr sz="1200" b="0" i="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rPr>
                      </a:br>
                      <a:r>
                        <a:rPr sz="1200" b="0" i="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rPr>
                        <a:t>Это актуально, т.к. MTS Digital постоянно создает новые приложения на GL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 anchor="t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</a:tcPr>
                </a:tc>
              </a:tr>
              <a:tr h="212749">
                <a:tc>
                  <a:txBody>
                    <a:bodyPr/>
                    <a:p>
                      <a:pPr>
                        <a:defRPr/>
                      </a:pPr>
                      <a:r>
                        <a:rPr sz="1200" b="1" i="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rPr>
                        <a:t>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 anchor="t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 b="0" i="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rPr>
                        <a:t>timely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 anchor="t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 b="0" i="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rPr>
                        <a:t>Хотя бы одна фича за ближайший год 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 anchor="t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</a:tcPr>
                </a:tc>
              </a:tr>
              <a:tr h="189229">
                <a:tc gridSpan="3">
                  <a:txBody>
                    <a:bodyPr/>
                    <a:p>
                      <a:pPr algn="l">
                        <a:defRPr/>
                      </a:pPr>
                      <a:r>
                        <a:rPr sz="1200" b="0" i="0" u="none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</a:rPr>
                        <a:t>*сейчас в GL около 30 млн пользователей, согласно отчетности за 2022 год, соответственно интересен существенный рост - минимум на 5%</a:t>
                      </a:r>
                      <a:endParaRPr sz="12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t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189229">
                <a:tc gridSpan="3">
                  <a:txBody>
                    <a:bodyPr/>
                    <a:p>
                      <a:pPr algn="l">
                        <a:defRPr/>
                      </a:pPr>
                      <a:r>
                        <a:rPr sz="1200" b="0" i="0" u="none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</a:rPr>
                        <a:t>**рост текущего количества проектов примерно на 10%</a:t>
                      </a:r>
                      <a:endParaRPr sz="12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t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189229">
                <a:tc gridSpan="3">
                  <a:txBody>
                    <a:bodyPr/>
                    <a:p>
                      <a:pPr algn="l">
                        <a:defRPr/>
                      </a:pPr>
                      <a:r>
                        <a:rPr sz="1200" b="0" i="0" u="none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</a:rPr>
                        <a:t>***FTE - full time equivalent, предполагает полную занятость одного сотрудника</a:t>
                      </a:r>
                      <a:endParaRPr sz="12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t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</a:tbl>
          </a:graphicData>
        </a:graphic>
      </p:graphicFrame>
      <p:sp>
        <p:nvSpPr>
          <p:cNvPr id="1737263682" name=""/>
          <p:cNvSpPr txBox="1"/>
          <p:nvPr/>
        </p:nvSpPr>
        <p:spPr bwMode="auto">
          <a:xfrm flipH="0" flipV="0">
            <a:off x="8723571" y="1750598"/>
            <a:ext cx="3118447" cy="283467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Выявлены следующие категории проблем в работе GL:</a:t>
            </a:r>
            <a:endParaRPr/>
          </a:p>
          <a:p>
            <a:pPr marL="283879" indent="-283879">
              <a:buFont typeface="Arial"/>
              <a:buChar char="–"/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сложности в разработке</a:t>
            </a:r>
            <a:endParaRPr/>
          </a:p>
          <a:p>
            <a:pPr marL="283879" indent="-283879">
              <a:buFont typeface="Arial"/>
              <a:buChar char="–"/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медленная загрузка</a:t>
            </a:r>
            <a:endParaRPr/>
          </a:p>
          <a:p>
            <a:pPr marL="283879" indent="-283879">
              <a:buFont typeface="Arial"/>
              <a:buChar char="–"/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недостаточная визуализация задач</a:t>
            </a:r>
            <a:endParaRPr/>
          </a:p>
          <a:p>
            <a:pPr marL="283879" indent="-283879">
              <a:buFont typeface="Arial"/>
              <a:buChar char="–"/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непредвиденные сбои</a:t>
            </a:r>
            <a:endParaRPr/>
          </a:p>
          <a:p>
            <a:pPr marL="283879" indent="-283879">
              <a:buFont typeface="Arial"/>
              <a:buChar char="–"/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проблемы с производительностью</a:t>
            </a:r>
            <a:endParaRPr/>
          </a:p>
        </p:txBody>
      </p:sp>
      <p:sp>
        <p:nvSpPr>
          <p:cNvPr id="718968455" name=""/>
          <p:cNvSpPr txBox="1"/>
          <p:nvPr/>
        </p:nvSpPr>
        <p:spPr bwMode="auto">
          <a:xfrm flipH="0" flipV="0">
            <a:off x="395999" y="5184321"/>
            <a:ext cx="11243351" cy="6401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1">
                <a:solidFill>
                  <a:srgbClr val="FF0000"/>
                </a:solidFill>
              </a:rPr>
              <a:t>ПРЕДЛОЖЕНО РЕШЕНИЕ: БЛА-БЛА-БЛА НА ОСНОВАНИИ АНАЛИЗА ДАННЫХ КОНКУРЕНТОВ (?) И РЫНКА GIT-ПРОДУКТОВ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7524532" name="Заголовок 6"/>
          <p:cNvSpPr>
            <a:spLocks noGrp="1"/>
          </p:cNvSpPr>
          <p:nvPr>
            <p:ph type="title"/>
          </p:nvPr>
        </p:nvSpPr>
        <p:spPr bwMode="auto">
          <a:xfrm>
            <a:off x="4731904" y="856319"/>
            <a:ext cx="6720745" cy="720079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r>
              <a:rPr/>
              <a:t>ДЕРЕВО РЕШЕНИЙ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6950484" name=""/>
          <p:cNvSpPr/>
          <p:nvPr/>
        </p:nvSpPr>
        <p:spPr bwMode="auto">
          <a:xfrm flipH="0" flipV="0">
            <a:off x="2351124" y="1158874"/>
            <a:ext cx="9504963" cy="19526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6207299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107807" y="100012"/>
            <a:ext cx="12176124" cy="1143000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/>
              <a:t>РОБОТ ДЛЯ </a:t>
            </a:r>
            <a:r>
              <a:rPr lang="ru-RU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НАГРУЗОЧНОГО ТЕСТИРОВАНИЯ</a:t>
            </a:r>
            <a:endParaRPr/>
          </a:p>
        </p:txBody>
      </p:sp>
      <p:sp>
        <p:nvSpPr>
          <p:cNvPr id="606767143" name=""/>
          <p:cNvSpPr txBox="1"/>
          <p:nvPr/>
        </p:nvSpPr>
        <p:spPr bwMode="auto">
          <a:xfrm flipH="0" flipV="0">
            <a:off x="2525369" y="1230311"/>
            <a:ext cx="9330718" cy="173739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 algn="l">
              <a:buFont typeface="Arial"/>
              <a:buChar char="•"/>
              <a:defRPr/>
            </a:pPr>
            <a:r>
              <a:rPr/>
              <a:t>ПОЧЕМУ РОБОТ?</a:t>
            </a:r>
            <a:endParaRPr/>
          </a:p>
          <a:p>
            <a:pPr marL="283879" indent="-283879" algn="l">
              <a:buFont typeface="Arial"/>
              <a:buChar char="–"/>
              <a:defRPr/>
            </a:pPr>
            <a:r>
              <a:rPr/>
              <a:t>идеален для рутинных задач</a:t>
            </a:r>
            <a:endParaRPr/>
          </a:p>
          <a:p>
            <a:pPr marL="283879" indent="-283879" algn="l">
              <a:buFont typeface="Arial"/>
              <a:buChar char="–"/>
              <a:defRPr/>
            </a:pPr>
            <a:r>
              <a:rPr/>
              <a:t>работает 24/7, не устает и не жалуется</a:t>
            </a:r>
            <a:endParaRPr/>
          </a:p>
          <a:p>
            <a:pPr marL="283879" indent="-283879" algn="l">
              <a:buFont typeface="Arial"/>
              <a:buChar char="–"/>
              <a:defRPr/>
            </a:pPr>
            <a:r>
              <a:rPr/>
              <a:t>запускается как автоматически (по расписанию либо по действию), так и вручную</a:t>
            </a:r>
            <a:endParaRPr/>
          </a:p>
          <a:p>
            <a:pPr marL="283878" indent="-283878" algn="l">
              <a:buFont typeface="Arial"/>
              <a:buChar char="•"/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ЧТО НУЖНО?</a:t>
            </a:r>
            <a:endParaRPr sz="1800"/>
          </a:p>
          <a:p>
            <a:pPr marL="283879" indent="-283879" algn="l">
              <a:buFont typeface="Arial"/>
              <a:buChar char="–"/>
              <a:defRPr/>
            </a:pPr>
            <a:r>
              <a:rPr/>
              <a:t>четко описанный процесс </a:t>
            </a:r>
            <a:endParaRPr/>
          </a:p>
        </p:txBody>
      </p:sp>
      <p:sp>
        <p:nvSpPr>
          <p:cNvPr id="114201406" name=""/>
          <p:cNvSpPr/>
          <p:nvPr/>
        </p:nvSpPr>
        <p:spPr bwMode="auto">
          <a:xfrm flipH="0" flipV="0">
            <a:off x="275061" y="1150936"/>
            <a:ext cx="1964827" cy="2954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26708148" name=""/>
          <p:cNvSpPr txBox="1"/>
          <p:nvPr/>
        </p:nvSpPr>
        <p:spPr bwMode="auto">
          <a:xfrm flipH="0" flipV="0">
            <a:off x="407591" y="1281905"/>
            <a:ext cx="1832369" cy="25603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 sz="1800" b="1" i="0" u="none" strike="noStrike" cap="none" spc="0">
                <a:solidFill>
                  <a:schemeClr val="bg1"/>
                </a:solidFill>
                <a:latin typeface="Arial"/>
                <a:cs typeface="Arial"/>
              </a:rPr>
              <a:t>Робот от UI PATH запускает пользовательские нагрузочные тесты как часть CI/CD конвейеров 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79431458" name="CustomShape 3"/>
          <p:cNvSpPr/>
          <p:nvPr/>
        </p:nvSpPr>
        <p:spPr bwMode="auto">
          <a:xfrm>
            <a:off x="10046719" y="4478454"/>
            <a:ext cx="1075501" cy="520355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6800" rIns="90000" bIns="46800">
            <a:spAutoFit/>
          </a:bodyPr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399" algn="l"/>
              </a:tabLst>
              <a:defRPr/>
            </a:pPr>
            <a:r>
              <a:rPr lang="en-US" sz="2800" b="1" i="1" strike="noStrike" spc="0">
                <a:solidFill>
                  <a:srgbClr val="FFFFFF"/>
                </a:solidFill>
                <a:latin typeface="Microsoft YaHei"/>
                <a:ea typeface="Microsoft YaHei"/>
              </a:rPr>
              <a:t>2</a:t>
            </a:r>
            <a:r>
              <a:rPr lang="zh-CN" sz="2800" b="1" i="1" strike="noStrike" spc="0">
                <a:solidFill>
                  <a:srgbClr val="FFFFFF"/>
                </a:solidFill>
                <a:latin typeface="Microsoft YaHei"/>
                <a:ea typeface="Microsoft YaHei"/>
              </a:rPr>
              <a:t>0</a:t>
            </a:r>
            <a:r>
              <a:rPr lang="en-US" sz="2800" b="1" i="1" strike="noStrike" spc="0">
                <a:solidFill>
                  <a:srgbClr val="FFFFFF"/>
                </a:solidFill>
                <a:latin typeface="Microsoft YaHei"/>
                <a:ea typeface="Microsoft YaHei"/>
              </a:rPr>
              <a:t>1</a:t>
            </a:r>
            <a:r>
              <a:rPr lang="zh-CN" sz="2800" b="1" i="1" strike="noStrike" spc="0">
                <a:solidFill>
                  <a:srgbClr val="FFFFFF"/>
                </a:solidFill>
                <a:latin typeface="Microsoft YaHei"/>
                <a:ea typeface="Microsoft YaHei"/>
              </a:rPr>
              <a:t>5</a:t>
            </a:r>
            <a:endParaRPr lang="en-US" sz="28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597552" name="CustomShape 4"/>
          <p:cNvSpPr/>
          <p:nvPr/>
        </p:nvSpPr>
        <p:spPr bwMode="auto">
          <a:xfrm flipH="0" flipV="0">
            <a:off x="314748" y="4383054"/>
            <a:ext cx="10386625" cy="916200"/>
          </a:xfrm>
          <a:custGeom>
            <a:avLst/>
            <a:gdLst/>
            <a:ahLst/>
            <a:cxnLst/>
            <a:rect l="0" t="0" r="r" b="b"/>
            <a:pathLst>
              <a:path w="18567" h="2547" fill="norm" stroke="1" extrusionOk="0">
                <a:moveTo>
                  <a:pt x="0" y="0"/>
                </a:moveTo>
                <a:lnTo>
                  <a:pt x="17548" y="0"/>
                </a:lnTo>
                <a:lnTo>
                  <a:pt x="18566" y="1273"/>
                </a:lnTo>
                <a:lnTo>
                  <a:pt x="17548" y="2546"/>
                </a:lnTo>
                <a:lnTo>
                  <a:pt x="0" y="2546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rgbClr val="FBFBFB"/>
              </a:gs>
              <a:gs pos="100000">
                <a:srgbClr val="EAEAEA"/>
              </a:gs>
            </a:gsLst>
            <a:lin ang="5400000" scaled="1"/>
          </a:gradFill>
          <a:ln w="9360">
            <a:solidFill>
              <a:srgbClr val="EAEAEA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98949614" name="CustomShape 5"/>
          <p:cNvSpPr/>
          <p:nvPr/>
        </p:nvSpPr>
        <p:spPr bwMode="auto">
          <a:xfrm>
            <a:off x="5640244" y="4370454"/>
            <a:ext cx="567000" cy="938160"/>
          </a:xfrm>
          <a:custGeom>
            <a:avLst/>
            <a:gdLst/>
            <a:ahLst/>
            <a:cxnLst/>
            <a:rect l="0" t="0" r="r" b="b"/>
            <a:pathLst>
              <a:path w="1577" h="2608" fill="norm" stroke="1" extrusionOk="0">
                <a:moveTo>
                  <a:pt x="0" y="0"/>
                </a:moveTo>
                <a:lnTo>
                  <a:pt x="701" y="0"/>
                </a:lnTo>
                <a:lnTo>
                  <a:pt x="1576" y="1303"/>
                </a:lnTo>
                <a:lnTo>
                  <a:pt x="701" y="2607"/>
                </a:lnTo>
                <a:lnTo>
                  <a:pt x="0" y="2607"/>
                </a:lnTo>
                <a:lnTo>
                  <a:pt x="874" y="1303"/>
                </a:lnTo>
                <a:lnTo>
                  <a:pt x="0" y="0"/>
                </a:lnTo>
              </a:path>
            </a:pathLst>
          </a:custGeom>
          <a:solidFill>
            <a:srgbClr val="0070C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844905" name="CustomShape 6"/>
          <p:cNvSpPr/>
          <p:nvPr/>
        </p:nvSpPr>
        <p:spPr bwMode="auto">
          <a:xfrm>
            <a:off x="3459209" y="4370454"/>
            <a:ext cx="566640" cy="938160"/>
          </a:xfrm>
          <a:custGeom>
            <a:avLst/>
            <a:gdLst/>
            <a:ahLst/>
            <a:cxnLst/>
            <a:rect l="0" t="0" r="r" b="b"/>
            <a:pathLst>
              <a:path w="1576" h="2608" fill="norm" stroke="1" extrusionOk="0">
                <a:moveTo>
                  <a:pt x="0" y="0"/>
                </a:moveTo>
                <a:lnTo>
                  <a:pt x="701" y="0"/>
                </a:lnTo>
                <a:lnTo>
                  <a:pt x="1575" y="1303"/>
                </a:lnTo>
                <a:lnTo>
                  <a:pt x="701" y="2607"/>
                </a:lnTo>
                <a:lnTo>
                  <a:pt x="0" y="2607"/>
                </a:lnTo>
                <a:lnTo>
                  <a:pt x="873" y="1303"/>
                </a:lnTo>
                <a:lnTo>
                  <a:pt x="0" y="0"/>
                </a:lnTo>
              </a:path>
            </a:pathLst>
          </a:custGeom>
          <a:solidFill>
            <a:srgbClr val="0070C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5897143" name="CustomShape 7"/>
          <p:cNvSpPr/>
          <p:nvPr/>
        </p:nvSpPr>
        <p:spPr bwMode="auto">
          <a:xfrm>
            <a:off x="1673249" y="4370454"/>
            <a:ext cx="566640" cy="938160"/>
          </a:xfrm>
          <a:custGeom>
            <a:avLst/>
            <a:gdLst/>
            <a:ahLst/>
            <a:cxnLst/>
            <a:rect l="0" t="0" r="r" b="b"/>
            <a:pathLst>
              <a:path w="1576" h="2608" fill="norm" stroke="1" extrusionOk="0">
                <a:moveTo>
                  <a:pt x="0" y="0"/>
                </a:moveTo>
                <a:lnTo>
                  <a:pt x="701" y="0"/>
                </a:lnTo>
                <a:lnTo>
                  <a:pt x="1575" y="1303"/>
                </a:lnTo>
                <a:lnTo>
                  <a:pt x="701" y="2607"/>
                </a:lnTo>
                <a:lnTo>
                  <a:pt x="0" y="2607"/>
                </a:lnTo>
                <a:lnTo>
                  <a:pt x="873" y="1303"/>
                </a:lnTo>
                <a:lnTo>
                  <a:pt x="0" y="0"/>
                </a:lnTo>
              </a:path>
            </a:pathLst>
          </a:custGeom>
          <a:solidFill>
            <a:srgbClr val="0070C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0547820" name="CustomShape 8"/>
          <p:cNvSpPr/>
          <p:nvPr/>
        </p:nvSpPr>
        <p:spPr bwMode="auto">
          <a:xfrm>
            <a:off x="8219953" y="4370454"/>
            <a:ext cx="567000" cy="938160"/>
          </a:xfrm>
          <a:custGeom>
            <a:avLst/>
            <a:gdLst/>
            <a:ahLst/>
            <a:cxnLst/>
            <a:rect l="0" t="0" r="r" b="b"/>
            <a:pathLst>
              <a:path w="1577" h="2608" fill="norm" stroke="1" extrusionOk="0">
                <a:moveTo>
                  <a:pt x="0" y="0"/>
                </a:moveTo>
                <a:lnTo>
                  <a:pt x="701" y="0"/>
                </a:lnTo>
                <a:lnTo>
                  <a:pt x="1576" y="1303"/>
                </a:lnTo>
                <a:lnTo>
                  <a:pt x="701" y="2607"/>
                </a:lnTo>
                <a:lnTo>
                  <a:pt x="0" y="2607"/>
                </a:lnTo>
                <a:lnTo>
                  <a:pt x="874" y="1303"/>
                </a:lnTo>
                <a:lnTo>
                  <a:pt x="0" y="0"/>
                </a:lnTo>
              </a:path>
            </a:pathLst>
          </a:custGeom>
          <a:solidFill>
            <a:srgbClr val="0070C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656738" name="CustomShape 9"/>
          <p:cNvSpPr/>
          <p:nvPr/>
        </p:nvSpPr>
        <p:spPr bwMode="auto">
          <a:xfrm>
            <a:off x="501644" y="4656294"/>
            <a:ext cx="1008315" cy="367955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6800" rIns="90000" bIns="46800">
            <a:spAutoFit/>
          </a:bodyPr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399" algn="l"/>
              </a:tabLst>
              <a:defRPr/>
            </a:pPr>
            <a:r>
              <a:rPr lang="en-US" sz="1800" b="0" i="1" strike="noStrike" spc="0">
                <a:solidFill>
                  <a:srgbClr val="646464"/>
                </a:solidFill>
                <a:latin typeface="Impact"/>
                <a:ea typeface="Microsoft YaHei"/>
              </a:rPr>
              <a:t>апрель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686780" name="CustomShape 10"/>
          <p:cNvSpPr/>
          <p:nvPr/>
        </p:nvSpPr>
        <p:spPr bwMode="auto">
          <a:xfrm>
            <a:off x="2525369" y="4656294"/>
            <a:ext cx="647381" cy="367955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6800" rIns="90000" bIns="46800">
            <a:spAutoFit/>
          </a:bodyPr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399" algn="l"/>
              </a:tabLst>
              <a:defRPr/>
            </a:pPr>
            <a:r>
              <a:rPr lang="en-US" sz="1800" b="0" i="1" strike="noStrike" spc="0">
                <a:solidFill>
                  <a:srgbClr val="646464"/>
                </a:solidFill>
                <a:latin typeface="Impact"/>
                <a:ea typeface="Microsoft YaHei"/>
              </a:rPr>
              <a:t>май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2548436" name="CustomShape 11"/>
          <p:cNvSpPr/>
          <p:nvPr/>
        </p:nvSpPr>
        <p:spPr bwMode="auto">
          <a:xfrm>
            <a:off x="4229794" y="4656294"/>
            <a:ext cx="1515139" cy="367955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6800" rIns="90000" bIns="46800">
            <a:spAutoFit/>
          </a:bodyPr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399" algn="l"/>
              </a:tabLst>
              <a:defRPr/>
            </a:pPr>
            <a:r>
              <a:rPr lang="en-US" sz="1800" b="0" i="1" strike="noStrike" spc="0">
                <a:solidFill>
                  <a:srgbClr val="646464"/>
                </a:solidFill>
                <a:latin typeface="Impact"/>
                <a:ea typeface="Microsoft YaHei"/>
              </a:rPr>
              <a:t>июнь-июль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6740876" name="CustomShape 12"/>
          <p:cNvSpPr/>
          <p:nvPr/>
        </p:nvSpPr>
        <p:spPr bwMode="auto">
          <a:xfrm>
            <a:off x="6254239" y="4656294"/>
            <a:ext cx="2038541" cy="367955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6800" rIns="90000" bIns="46800">
            <a:spAutoFit/>
          </a:bodyPr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399" algn="l"/>
              </a:tabLst>
              <a:defRPr/>
            </a:pPr>
            <a:r>
              <a:rPr lang="en-US" sz="1800" b="0" i="1" strike="noStrike" spc="0">
                <a:solidFill>
                  <a:srgbClr val="646464"/>
                </a:solidFill>
                <a:latin typeface="Impact"/>
                <a:ea typeface="Microsoft YaHei"/>
              </a:rPr>
              <a:t>август-сентябрь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721172589" name="Group 13"/>
          <p:cNvGrpSpPr/>
          <p:nvPr/>
        </p:nvGrpSpPr>
        <p:grpSpPr bwMode="auto">
          <a:xfrm>
            <a:off x="922474" y="5167134"/>
            <a:ext cx="2399112" cy="1574464"/>
            <a:chOff x="0" y="0"/>
            <a:chExt cx="2399112" cy="1574464"/>
          </a:xfrm>
        </p:grpSpPr>
        <p:sp>
          <p:nvSpPr>
            <p:cNvPr id="1300120528" name="Line 14"/>
            <p:cNvSpPr/>
            <p:nvPr/>
          </p:nvSpPr>
          <p:spPr bwMode="auto">
            <a:xfrm>
              <a:off x="0" y="0"/>
              <a:ext cx="0" cy="1358640"/>
            </a:xfrm>
            <a:prstGeom prst="line">
              <a:avLst/>
            </a:prstGeom>
            <a:ln w="9360">
              <a:solidFill>
                <a:srgbClr val="888888"/>
              </a:solidFill>
              <a:miter/>
              <a:headEnd type="oval" w="med" len="med"/>
              <a:tailEnd type="oval" w="med" len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7513509" name="CustomShape 15"/>
            <p:cNvSpPr/>
            <p:nvPr/>
          </p:nvSpPr>
          <p:spPr bwMode="auto">
            <a:xfrm flipH="0" flipV="0">
              <a:off x="20373" y="246388"/>
              <a:ext cx="2378738" cy="1328075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tIns="46800" rIns="90000" bIns="46800">
              <a:spAutoFit/>
            </a:bodyPr>
            <a:p>
              <a:pPr>
                <a:lnSpc>
                  <a:spcPct val="15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9" algn="l"/>
                </a:tabLst>
                <a:defRPr/>
              </a:pPr>
              <a:r>
                <a:rPr lang="zh-CN" sz="1800" b="1" strike="noStrike" spc="0">
                  <a:solidFill>
                    <a:srgbClr val="646464"/>
                  </a:solidFill>
                  <a:latin typeface="Arial"/>
                  <a:ea typeface="Microsoft YaHei"/>
                </a:rPr>
                <a:t>Анализ</a:t>
              </a:r>
              <a:endParaRPr lang="en-US" sz="18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3" indent="-217793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9" algn="l"/>
                </a:tabLst>
                <a:defRPr/>
              </a:pPr>
              <a:r>
                <a:rPr lang="en-US" sz="1200" b="0" strike="noStrike" spc="0">
                  <a:solidFill>
                    <a:srgbClr val="000000"/>
                  </a:solidFill>
                  <a:latin typeface="Arial"/>
                </a:rPr>
                <a:t>Планирование ресурсов</a:t>
              </a: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3" indent="-217793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9" algn="l"/>
                </a:tabLst>
                <a:defRPr/>
              </a:pPr>
              <a:r>
                <a:rPr lang="en-US" sz="1200" b="0" strike="noStrike" spc="0">
                  <a:solidFill>
                    <a:srgbClr val="000000"/>
                  </a:solidFill>
                  <a:latin typeface="Arial"/>
                </a:rPr>
                <a:t>Анализ рисков</a:t>
              </a: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3" indent="-217793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9" algn="l"/>
                </a:tabLst>
                <a:defRPr/>
              </a:pPr>
              <a:r>
                <a:rPr lang="en-US" sz="1200" b="0" strike="noStrike" spc="0">
                  <a:solidFill>
                    <a:srgbClr val="000000"/>
                  </a:solidFill>
                  <a:latin typeface="Arial"/>
                </a:rPr>
                <a:t>Закупка лицензии</a:t>
              </a: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308513649" name="Group 16"/>
          <p:cNvGrpSpPr/>
          <p:nvPr/>
        </p:nvGrpSpPr>
        <p:grpSpPr bwMode="auto">
          <a:xfrm>
            <a:off x="2789249" y="3223494"/>
            <a:ext cx="3134566" cy="1357920"/>
            <a:chOff x="0" y="0"/>
            <a:chExt cx="3134566" cy="1357920"/>
          </a:xfrm>
        </p:grpSpPr>
        <p:sp>
          <p:nvSpPr>
            <p:cNvPr id="1381124059" name="Line 17"/>
            <p:cNvSpPr/>
            <p:nvPr/>
          </p:nvSpPr>
          <p:spPr bwMode="auto">
            <a:xfrm>
              <a:off x="0" y="0"/>
              <a:ext cx="0" cy="1357920"/>
            </a:xfrm>
            <a:prstGeom prst="line">
              <a:avLst/>
            </a:prstGeom>
            <a:ln w="9360">
              <a:solidFill>
                <a:srgbClr val="888888"/>
              </a:solidFill>
              <a:miter/>
              <a:headEnd type="oval" w="med" len="med"/>
              <a:tailEnd type="oval" w="med" len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839388" name="CustomShape 18"/>
            <p:cNvSpPr/>
            <p:nvPr/>
          </p:nvSpPr>
          <p:spPr bwMode="auto">
            <a:xfrm flipH="0" flipV="0">
              <a:off x="0" y="15109"/>
              <a:ext cx="3134566" cy="1053755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tIns="46800" rIns="90000" bIns="46800">
              <a:spAutoFit/>
            </a:bodyPr>
            <a:p>
              <a:pPr>
                <a:lnSpc>
                  <a:spcPct val="15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9" algn="l"/>
                </a:tabLst>
                <a:defRPr/>
              </a:pPr>
              <a:r>
                <a:rPr lang="zh-CN" sz="1800" b="1" strike="noStrike" spc="0">
                  <a:solidFill>
                    <a:srgbClr val="646464"/>
                  </a:solidFill>
                  <a:latin typeface="Arial"/>
                  <a:ea typeface="Microsoft YaHei"/>
                </a:rPr>
                <a:t>Проектирование</a:t>
              </a:r>
              <a:endParaRPr lang="en-US" sz="18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3" indent="-217793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9" algn="l"/>
                </a:tabLst>
                <a:defRPr/>
              </a:pPr>
              <a:r>
                <a:rPr lang="en-US" sz="1200" b="0" strike="noStrike" spc="0">
                  <a:solidFill>
                    <a:srgbClr val="000000"/>
                  </a:solidFill>
                  <a:latin typeface="Arial"/>
                </a:rPr>
                <a:t>Оформление ТЗ</a:t>
              </a: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3" indent="-217793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9" algn="l"/>
                </a:tabLst>
                <a:defRPr/>
              </a:pPr>
              <a:r>
                <a:rPr lang="en-US" sz="1200" b="0" strike="noStrike" spc="0">
                  <a:solidFill>
                    <a:srgbClr val="000000"/>
                  </a:solidFill>
                  <a:latin typeface="Arial"/>
                </a:rPr>
                <a:t>Подготовка проектной документации</a:t>
              </a: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87714751" name="Group 19"/>
          <p:cNvGrpSpPr/>
          <p:nvPr/>
        </p:nvGrpSpPr>
        <p:grpSpPr bwMode="auto">
          <a:xfrm>
            <a:off x="4134962" y="5167134"/>
            <a:ext cx="6268338" cy="1573955"/>
            <a:chOff x="0" y="0"/>
            <a:chExt cx="6268338" cy="1573955"/>
          </a:xfrm>
        </p:grpSpPr>
        <p:sp>
          <p:nvSpPr>
            <p:cNvPr id="672283892" name="Line 20"/>
            <p:cNvSpPr/>
            <p:nvPr/>
          </p:nvSpPr>
          <p:spPr bwMode="auto">
            <a:xfrm>
              <a:off x="2555" y="0"/>
              <a:ext cx="0" cy="1359000"/>
            </a:xfrm>
            <a:prstGeom prst="line">
              <a:avLst/>
            </a:prstGeom>
            <a:ln w="9360">
              <a:solidFill>
                <a:srgbClr val="888888"/>
              </a:solidFill>
              <a:miter/>
              <a:headEnd type="oval" w="med" len="med"/>
              <a:tailEnd type="oval" w="med" len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7285155" name="CustomShape 21"/>
            <p:cNvSpPr/>
            <p:nvPr/>
          </p:nvSpPr>
          <p:spPr bwMode="auto">
            <a:xfrm flipH="0" flipV="0">
              <a:off x="0" y="245879"/>
              <a:ext cx="6268338" cy="1328075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tIns="46800" rIns="90000" bIns="46800">
              <a:spAutoFit/>
            </a:bodyPr>
            <a:p>
              <a:pPr>
                <a:lnSpc>
                  <a:spcPct val="15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9" algn="l"/>
                </a:tabLst>
                <a:defRPr/>
              </a:pPr>
              <a:r>
                <a:rPr lang="zh-CN" sz="1800" b="1" strike="noStrike" spc="0">
                  <a:solidFill>
                    <a:srgbClr val="0070C0"/>
                  </a:solidFill>
                  <a:latin typeface="Arial"/>
                  <a:ea typeface="Microsoft YaHei"/>
                </a:rPr>
                <a:t>Разработка</a:t>
              </a:r>
              <a:endParaRPr lang="en-US" sz="18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3" indent="-217793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9" algn="l"/>
                </a:tabLst>
                <a:defRPr/>
              </a:pPr>
              <a:r>
                <a:rPr lang="zh-CN" sz="1200" b="0" strike="noStrike" spc="0">
                  <a:solidFill>
                    <a:srgbClr val="0070C0"/>
                  </a:solidFill>
                  <a:latin typeface="Arial"/>
                  <a:ea typeface="Microsoft YaHei"/>
                </a:rPr>
                <a:t>Настройка системы и реализация разработок</a:t>
              </a:r>
              <a:endParaRPr lang="zh-CN" sz="1200" b="0" strike="noStrike" spc="0">
                <a:solidFill>
                  <a:srgbClr val="0070C0"/>
                </a:solidFill>
                <a:latin typeface="Arial"/>
                <a:ea typeface="Microsoft YaHei"/>
              </a:endParaRPr>
            </a:p>
            <a:p>
              <a:pPr marL="217793" indent="-217793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9" algn="l"/>
                </a:tabLst>
                <a:defRPr/>
              </a:pPr>
              <a:r>
                <a:rPr lang="en-US" sz="1200" b="0" strike="noStrike" spc="0">
                  <a:solidFill>
                    <a:srgbClr val="0070C0"/>
                  </a:solidFill>
                  <a:latin typeface="Arial"/>
                  <a:ea typeface="Microsoft YaHei"/>
                </a:rPr>
                <a:t>Проведение тестирования </a:t>
              </a:r>
              <a:endParaRPr lang="en-US" sz="1200" b="0" strike="noStrike" spc="0">
                <a:solidFill>
                  <a:srgbClr val="0070C0"/>
                </a:solidFill>
                <a:latin typeface="Arial"/>
                <a:ea typeface="Microsoft YaHei"/>
              </a:endParaRPr>
            </a:p>
            <a:p>
              <a:pPr marL="217793" indent="-217793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9" algn="l"/>
                </a:tabLst>
                <a:defRPr/>
              </a:pPr>
              <a:r>
                <a:rPr lang="en-US" sz="1200" b="0" strike="noStrike" spc="0">
                  <a:solidFill>
                    <a:srgbClr val="0070C0"/>
                  </a:solidFill>
                  <a:latin typeface="Arial"/>
                  <a:ea typeface="Microsoft YaHei"/>
                </a:rPr>
                <a:t>Устранение замечаний</a:t>
              </a: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842568605" name="Group 22"/>
          <p:cNvGrpSpPr/>
          <p:nvPr/>
        </p:nvGrpSpPr>
        <p:grpSpPr bwMode="auto">
          <a:xfrm>
            <a:off x="6672189" y="3223494"/>
            <a:ext cx="4450211" cy="1891825"/>
            <a:chOff x="0" y="0"/>
            <a:chExt cx="4450211" cy="1891825"/>
          </a:xfrm>
        </p:grpSpPr>
        <p:sp>
          <p:nvSpPr>
            <p:cNvPr id="456434836" name="Line 23"/>
            <p:cNvSpPr/>
            <p:nvPr/>
          </p:nvSpPr>
          <p:spPr bwMode="auto">
            <a:xfrm>
              <a:off x="0" y="0"/>
              <a:ext cx="0" cy="1357920"/>
            </a:xfrm>
            <a:prstGeom prst="line">
              <a:avLst/>
            </a:prstGeom>
            <a:ln w="9360">
              <a:solidFill>
                <a:srgbClr val="888888"/>
              </a:solidFill>
              <a:miter/>
              <a:headEnd type="oval" w="med" len="med"/>
              <a:tailEnd type="oval" w="med" len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8983490" name="CustomShape 24"/>
            <p:cNvSpPr/>
            <p:nvPr/>
          </p:nvSpPr>
          <p:spPr bwMode="auto">
            <a:xfrm flipH="0" flipV="0">
              <a:off x="0" y="15109"/>
              <a:ext cx="4450211" cy="1876715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tIns="46800" rIns="90000" bIns="46800">
              <a:spAutoFit/>
            </a:bodyPr>
            <a:p>
              <a:pPr>
                <a:lnSpc>
                  <a:spcPct val="15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9" algn="l"/>
                </a:tabLst>
                <a:defRPr/>
              </a:pPr>
              <a:r>
                <a:rPr lang="zh-CN" sz="1800" b="1" strike="noStrike" spc="0">
                  <a:solidFill>
                    <a:srgbClr val="646464"/>
                  </a:solidFill>
                  <a:latin typeface="Arial"/>
                  <a:ea typeface="Microsoft YaHei"/>
                </a:rPr>
                <a:t>Подготовка к ОПЭ и ОПЭ*</a:t>
              </a:r>
              <a:endParaRPr lang="en-US" sz="18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3" indent="-217793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9" algn="l"/>
                </a:tabLst>
                <a:defRPr/>
              </a:pPr>
              <a:r>
                <a:rPr lang="en-US" sz="1200" b="0" strike="noStrike" spc="0">
                  <a:solidFill>
                    <a:srgbClr val="000000"/>
                  </a:solidFill>
                  <a:latin typeface="Arial"/>
                </a:rPr>
                <a:t>Обучение пользователей</a:t>
              </a: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3" indent="-217793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9" algn="l"/>
                </a:tabLst>
                <a:defRPr/>
              </a:pPr>
              <a:r>
                <a:rPr lang="en-US" sz="1200" b="0" strike="noStrike" spc="0">
                  <a:solidFill>
                    <a:srgbClr val="000000"/>
                  </a:solidFill>
                  <a:latin typeface="Arial"/>
                </a:rPr>
                <a:t>Миграция данных на предпродуктивную среду</a:t>
              </a: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3" indent="-217793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9" algn="l"/>
                </a:tabLst>
                <a:defRPr/>
              </a:pP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3" indent="-217793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9" algn="l"/>
                </a:tabLst>
                <a:defRPr/>
              </a:pP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3" indent="-217793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9" algn="l"/>
                </a:tabLst>
                <a:defRPr/>
              </a:pP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03423308" name="CustomShape 8"/>
          <p:cNvSpPr/>
          <p:nvPr/>
        </p:nvSpPr>
        <p:spPr bwMode="auto">
          <a:xfrm>
            <a:off x="9966204" y="4370454"/>
            <a:ext cx="567000" cy="938160"/>
          </a:xfrm>
          <a:custGeom>
            <a:avLst/>
            <a:gdLst/>
            <a:ahLst/>
            <a:cxnLst/>
            <a:rect l="0" t="0" r="r" b="b"/>
            <a:pathLst>
              <a:path w="1577" h="2608" fill="norm" stroke="1" extrusionOk="0">
                <a:moveTo>
                  <a:pt x="0" y="0"/>
                </a:moveTo>
                <a:lnTo>
                  <a:pt x="701" y="0"/>
                </a:lnTo>
                <a:lnTo>
                  <a:pt x="1576" y="1303"/>
                </a:lnTo>
                <a:lnTo>
                  <a:pt x="701" y="2607"/>
                </a:lnTo>
                <a:lnTo>
                  <a:pt x="0" y="2607"/>
                </a:lnTo>
                <a:lnTo>
                  <a:pt x="874" y="1303"/>
                </a:lnTo>
                <a:lnTo>
                  <a:pt x="0" y="0"/>
                </a:lnTo>
              </a:path>
            </a:pathLst>
          </a:custGeom>
          <a:solidFill>
            <a:srgbClr val="0070C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6500958" name="CustomShape 21"/>
          <p:cNvSpPr/>
          <p:nvPr/>
        </p:nvSpPr>
        <p:spPr bwMode="auto">
          <a:xfrm flipH="0" flipV="0">
            <a:off x="8931938" y="5419134"/>
            <a:ext cx="2579132" cy="1328075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6800" rIns="90000" bIns="46800">
            <a:spAutoFit/>
          </a:bodyPr>
          <a:p>
            <a:pPr>
              <a:lnSpc>
                <a:spcPct val="15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399" algn="l"/>
              </a:tabLst>
              <a:defRPr/>
            </a:pPr>
            <a:r>
              <a:rPr lang="zh-CN" sz="1800" b="1" strike="noStrike" spc="0">
                <a:solidFill>
                  <a:srgbClr val="0070C0"/>
                </a:solidFill>
                <a:latin typeface="Arial"/>
                <a:ea typeface="Microsoft YaHei"/>
              </a:rPr>
              <a:t>Внедрение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  <a:p>
            <a:pPr marL="217792" indent="-217792">
              <a:lnSpc>
                <a:spcPct val="150000"/>
              </a:lnSpc>
              <a:buAutoNum type="arabicPeriod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399" algn="l"/>
              </a:tabLst>
              <a:defRPr/>
            </a:pPr>
            <a:r>
              <a:rPr lang="en-US" sz="1200" b="0" strike="noStrike" spc="0">
                <a:solidFill>
                  <a:srgbClr val="000000"/>
                </a:solidFill>
                <a:latin typeface="Arial"/>
              </a:rPr>
              <a:t>Эксплуатация робота на реальных данных</a:t>
            </a:r>
            <a:endParaRPr lang="en-US" sz="1200" b="0" strike="noStrike" spc="0">
              <a:solidFill>
                <a:srgbClr val="000000"/>
              </a:solidFill>
              <a:latin typeface="Arial"/>
            </a:endParaRPr>
          </a:p>
          <a:p>
            <a:pPr marL="217792" indent="-217792">
              <a:lnSpc>
                <a:spcPct val="150000"/>
              </a:lnSpc>
              <a:buAutoNum type="arabicPeriod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399" algn="l"/>
              </a:tabLst>
              <a:defRPr/>
            </a:pPr>
            <a:r>
              <a:rPr lang="en-US" sz="1200" b="0" strike="noStrike" spc="0">
                <a:solidFill>
                  <a:srgbClr val="000000"/>
                </a:solidFill>
                <a:latin typeface="Arial"/>
              </a:rPr>
              <a:t>Сопровождение</a:t>
            </a:r>
            <a:endParaRPr lang="en-US" sz="12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7821229" name="CustomShape 12"/>
          <p:cNvSpPr/>
          <p:nvPr/>
        </p:nvSpPr>
        <p:spPr bwMode="auto">
          <a:xfrm>
            <a:off x="8952989" y="4656294"/>
            <a:ext cx="1116126" cy="367955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6800" rIns="90000" bIns="46800">
            <a:spAutoFit/>
          </a:bodyPr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399" algn="l"/>
              </a:tabLst>
              <a:defRPr/>
            </a:pPr>
            <a:r>
              <a:rPr lang="en-US" sz="1800" b="0" i="1" strike="noStrike" spc="0">
                <a:solidFill>
                  <a:srgbClr val="646464"/>
                </a:solidFill>
                <a:latin typeface="Impact"/>
                <a:ea typeface="Microsoft YaHei"/>
              </a:rPr>
              <a:t>октябрь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7837736" name="Line 17"/>
          <p:cNvSpPr/>
          <p:nvPr/>
        </p:nvSpPr>
        <p:spPr bwMode="auto">
          <a:xfrm rot="0" flipH="0" flipV="0">
            <a:off x="8912249" y="5192100"/>
            <a:ext cx="0" cy="1357920"/>
          </a:xfrm>
          <a:prstGeom prst="line">
            <a:avLst/>
          </a:prstGeom>
          <a:ln w="9360">
            <a:solidFill>
              <a:srgbClr val="888888"/>
            </a:solidFill>
            <a:miter/>
            <a:headEnd type="oval" w="med" len="med"/>
            <a:tailEnd type="oval" w="med" len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18452689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701374" y="4105194"/>
            <a:ext cx="1266875" cy="1266875"/>
          </a:xfrm>
          <a:prstGeom prst="rect">
            <a:avLst/>
          </a:prstGeom>
        </p:spPr>
      </p:pic>
      <p:sp>
        <p:nvSpPr>
          <p:cNvPr id="113084412" name=""/>
          <p:cNvSpPr txBox="1"/>
          <p:nvPr/>
        </p:nvSpPr>
        <p:spPr bwMode="auto">
          <a:xfrm flipH="0" flipV="0">
            <a:off x="11352249" y="5667374"/>
            <a:ext cx="777946" cy="10058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/>
              <a:t>*ОПЭ - опытно-промышленная эксплуатация</a:t>
            </a:r>
            <a:endParaRPr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9002607" name=""/>
          <p:cNvSpPr/>
          <p:nvPr/>
        </p:nvSpPr>
        <p:spPr bwMode="auto">
          <a:xfrm flipH="0" flipV="0">
            <a:off x="2443824" y="1243010"/>
            <a:ext cx="9504963" cy="19526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344593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107805" y="100011"/>
            <a:ext cx="12176123" cy="1143000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ru-RU" sz="40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ВСТРОЕННАЯ ДИНАМИЧЕСКАЯ ДИАГРАММА ГАНТА</a:t>
            </a:r>
            <a:endParaRPr/>
          </a:p>
        </p:txBody>
      </p:sp>
      <p:sp>
        <p:nvSpPr>
          <p:cNvPr id="1431870521" name=""/>
          <p:cNvSpPr txBox="1"/>
          <p:nvPr/>
        </p:nvSpPr>
        <p:spPr bwMode="auto">
          <a:xfrm flipH="0" flipV="0">
            <a:off x="2525365" y="1230309"/>
            <a:ext cx="9346267" cy="20117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8" indent="-283878" algn="l">
              <a:buFont typeface="Arial"/>
              <a:buChar char="•"/>
              <a:defRPr/>
            </a:pPr>
            <a:r>
              <a:rPr/>
              <a:t>ПОЧЕМУ ДИАГРАММА ГАНТА?</a:t>
            </a:r>
            <a:endParaRPr/>
          </a:p>
          <a:p>
            <a:pPr marL="283879" indent="-283879" algn="l">
              <a:buFont typeface="Arial"/>
              <a:buChar char="–"/>
              <a:defRPr/>
            </a:pPr>
            <a:r>
              <a:rPr/>
              <a:t>позволяет визуализировать сложные проекты и разбивать их на мелкие задачи</a:t>
            </a:r>
            <a:endParaRPr/>
          </a:p>
          <a:p>
            <a:pPr marL="283879" indent="-283879" algn="l">
              <a:buFont typeface="Arial"/>
              <a:buChar char="–"/>
              <a:defRPr/>
            </a:pPr>
            <a:r>
              <a:rPr/>
              <a:t>помогает отслеживать зависимости между задачами</a:t>
            </a:r>
            <a:endParaRPr/>
          </a:p>
          <a:p>
            <a:pPr marL="283878" indent="-283878" algn="l">
              <a:buFont typeface="Arial"/>
              <a:buChar char="–"/>
              <a:defRPr/>
            </a:pPr>
            <a:r>
              <a:rPr/>
              <a:t>позволяет отслеживать прогресс и вехи</a:t>
            </a:r>
            <a:endParaRPr/>
          </a:p>
          <a:p>
            <a:pPr marL="283878" indent="-283878" algn="l">
              <a:buFont typeface="Arial"/>
              <a:buChar char="•"/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ЧТО НУЖНО?</a:t>
            </a:r>
            <a:endParaRPr sz="1800"/>
          </a:p>
          <a:p>
            <a:pPr marL="283878" indent="-283878" algn="l">
              <a:buFont typeface="Arial"/>
              <a:buChar char="–"/>
              <a:defRPr/>
            </a:pPr>
            <a:r>
              <a:rPr/>
              <a:t>встроить в GL CE функционал диаграммы Ганта</a:t>
            </a:r>
            <a:br>
              <a:rPr/>
            </a:br>
            <a:endParaRPr/>
          </a:p>
        </p:txBody>
      </p:sp>
      <p:sp>
        <p:nvSpPr>
          <p:cNvPr id="442666114" name=""/>
          <p:cNvSpPr/>
          <p:nvPr/>
        </p:nvSpPr>
        <p:spPr bwMode="auto">
          <a:xfrm flipH="0" flipV="0">
            <a:off x="275060" y="1150935"/>
            <a:ext cx="1964826" cy="295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4801862" name=""/>
          <p:cNvSpPr txBox="1"/>
          <p:nvPr/>
        </p:nvSpPr>
        <p:spPr bwMode="auto">
          <a:xfrm flipH="0" flipV="0">
            <a:off x="314747" y="1150935"/>
            <a:ext cx="2037635" cy="283467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 sz="1800" b="1" i="0" u="none" strike="noStrike" cap="none" spc="0">
                <a:solidFill>
                  <a:schemeClr val="bg1"/>
                </a:solidFill>
                <a:latin typeface="Arial"/>
                <a:cs typeface="Arial"/>
              </a:rPr>
              <a:t>Диаграмма Ганта отображает задачи проекта,</a:t>
            </a:r>
            <a:endParaRPr lang="ru-RU" sz="1800" b="1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ru-RU" sz="1800" b="1" i="0" u="none" strike="noStrike" cap="none" spc="0">
                <a:solidFill>
                  <a:schemeClr val="bg1"/>
                </a:solidFill>
                <a:latin typeface="Arial"/>
                <a:cs typeface="Arial"/>
              </a:rPr>
              <a:t>ответственных, предстоящие вехи и хронологию проекта в целом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95363935" name="CustomShape 3"/>
          <p:cNvSpPr/>
          <p:nvPr/>
        </p:nvSpPr>
        <p:spPr bwMode="auto">
          <a:xfrm>
            <a:off x="10046718" y="4478454"/>
            <a:ext cx="1075500" cy="520354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6800" rIns="90000" bIns="46800">
            <a:spAutoFit/>
          </a:bodyPr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398" algn="l"/>
              </a:tabLst>
              <a:defRPr/>
            </a:pPr>
            <a:r>
              <a:rPr lang="en-US" sz="2800" b="1" i="1" strike="noStrike" spc="0">
                <a:solidFill>
                  <a:srgbClr val="FFFFFF"/>
                </a:solidFill>
                <a:latin typeface="Microsoft YaHei"/>
                <a:ea typeface="Microsoft YaHei"/>
              </a:rPr>
              <a:t>2</a:t>
            </a:r>
            <a:r>
              <a:rPr lang="zh-CN" sz="2800" b="1" i="1" strike="noStrike" spc="0">
                <a:solidFill>
                  <a:srgbClr val="FFFFFF"/>
                </a:solidFill>
                <a:latin typeface="Microsoft YaHei"/>
                <a:ea typeface="Microsoft YaHei"/>
              </a:rPr>
              <a:t>0</a:t>
            </a:r>
            <a:r>
              <a:rPr lang="en-US" sz="2800" b="1" i="1" strike="noStrike" spc="0">
                <a:solidFill>
                  <a:srgbClr val="FFFFFF"/>
                </a:solidFill>
                <a:latin typeface="Microsoft YaHei"/>
                <a:ea typeface="Microsoft YaHei"/>
              </a:rPr>
              <a:t>1</a:t>
            </a:r>
            <a:r>
              <a:rPr lang="zh-CN" sz="2800" b="1" i="1" strike="noStrike" spc="0">
                <a:solidFill>
                  <a:srgbClr val="FFFFFF"/>
                </a:solidFill>
                <a:latin typeface="Microsoft YaHei"/>
                <a:ea typeface="Microsoft YaHei"/>
              </a:rPr>
              <a:t>5</a:t>
            </a:r>
            <a:endParaRPr lang="en-US" sz="28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9639230" name="CustomShape 4"/>
          <p:cNvSpPr/>
          <p:nvPr/>
        </p:nvSpPr>
        <p:spPr bwMode="auto">
          <a:xfrm flipH="0" flipV="0">
            <a:off x="314748" y="4383054"/>
            <a:ext cx="10386624" cy="916200"/>
          </a:xfrm>
          <a:custGeom>
            <a:avLst/>
            <a:gdLst/>
            <a:ahLst/>
            <a:cxnLst/>
            <a:rect l="0" t="0" r="r" b="b"/>
            <a:pathLst>
              <a:path w="18567" h="2547" fill="norm" stroke="1" extrusionOk="0">
                <a:moveTo>
                  <a:pt x="0" y="0"/>
                </a:moveTo>
                <a:lnTo>
                  <a:pt x="17548" y="0"/>
                </a:lnTo>
                <a:lnTo>
                  <a:pt x="18566" y="1273"/>
                </a:lnTo>
                <a:lnTo>
                  <a:pt x="17548" y="2546"/>
                </a:lnTo>
                <a:lnTo>
                  <a:pt x="0" y="2546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rgbClr val="FBFBFB"/>
              </a:gs>
              <a:gs pos="100000">
                <a:srgbClr val="EAEAEA"/>
              </a:gs>
            </a:gsLst>
            <a:lin ang="5400000" scaled="1"/>
          </a:gradFill>
          <a:ln w="9360">
            <a:solidFill>
              <a:srgbClr val="EAEAEA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5874682" name="CustomShape 5"/>
          <p:cNvSpPr/>
          <p:nvPr/>
        </p:nvSpPr>
        <p:spPr bwMode="auto">
          <a:xfrm>
            <a:off x="5640243" y="4370454"/>
            <a:ext cx="567000" cy="938160"/>
          </a:xfrm>
          <a:custGeom>
            <a:avLst/>
            <a:gdLst/>
            <a:ahLst/>
            <a:cxnLst/>
            <a:rect l="0" t="0" r="r" b="b"/>
            <a:pathLst>
              <a:path w="1577" h="2608" fill="norm" stroke="1" extrusionOk="0">
                <a:moveTo>
                  <a:pt x="0" y="0"/>
                </a:moveTo>
                <a:lnTo>
                  <a:pt x="701" y="0"/>
                </a:lnTo>
                <a:lnTo>
                  <a:pt x="1576" y="1303"/>
                </a:lnTo>
                <a:lnTo>
                  <a:pt x="701" y="2607"/>
                </a:lnTo>
                <a:lnTo>
                  <a:pt x="0" y="2607"/>
                </a:lnTo>
                <a:lnTo>
                  <a:pt x="874" y="1303"/>
                </a:lnTo>
                <a:lnTo>
                  <a:pt x="0" y="0"/>
                </a:lnTo>
              </a:path>
            </a:pathLst>
          </a:custGeom>
          <a:solidFill>
            <a:srgbClr val="0070C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9603546" name="CustomShape 6"/>
          <p:cNvSpPr/>
          <p:nvPr/>
        </p:nvSpPr>
        <p:spPr bwMode="auto">
          <a:xfrm>
            <a:off x="3459208" y="4370454"/>
            <a:ext cx="566640" cy="938160"/>
          </a:xfrm>
          <a:custGeom>
            <a:avLst/>
            <a:gdLst/>
            <a:ahLst/>
            <a:cxnLst/>
            <a:rect l="0" t="0" r="r" b="b"/>
            <a:pathLst>
              <a:path w="1576" h="2608" fill="norm" stroke="1" extrusionOk="0">
                <a:moveTo>
                  <a:pt x="0" y="0"/>
                </a:moveTo>
                <a:lnTo>
                  <a:pt x="701" y="0"/>
                </a:lnTo>
                <a:lnTo>
                  <a:pt x="1575" y="1303"/>
                </a:lnTo>
                <a:lnTo>
                  <a:pt x="701" y="2607"/>
                </a:lnTo>
                <a:lnTo>
                  <a:pt x="0" y="2607"/>
                </a:lnTo>
                <a:lnTo>
                  <a:pt x="873" y="1303"/>
                </a:lnTo>
                <a:lnTo>
                  <a:pt x="0" y="0"/>
                </a:lnTo>
              </a:path>
            </a:pathLst>
          </a:custGeom>
          <a:solidFill>
            <a:srgbClr val="0070C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3192627" name="CustomShape 7"/>
          <p:cNvSpPr/>
          <p:nvPr/>
        </p:nvSpPr>
        <p:spPr bwMode="auto">
          <a:xfrm>
            <a:off x="1673248" y="4370454"/>
            <a:ext cx="566640" cy="938160"/>
          </a:xfrm>
          <a:custGeom>
            <a:avLst/>
            <a:gdLst/>
            <a:ahLst/>
            <a:cxnLst/>
            <a:rect l="0" t="0" r="r" b="b"/>
            <a:pathLst>
              <a:path w="1576" h="2608" fill="norm" stroke="1" extrusionOk="0">
                <a:moveTo>
                  <a:pt x="0" y="0"/>
                </a:moveTo>
                <a:lnTo>
                  <a:pt x="701" y="0"/>
                </a:lnTo>
                <a:lnTo>
                  <a:pt x="1575" y="1303"/>
                </a:lnTo>
                <a:lnTo>
                  <a:pt x="701" y="2607"/>
                </a:lnTo>
                <a:lnTo>
                  <a:pt x="0" y="2607"/>
                </a:lnTo>
                <a:lnTo>
                  <a:pt x="873" y="1303"/>
                </a:lnTo>
                <a:lnTo>
                  <a:pt x="0" y="0"/>
                </a:lnTo>
              </a:path>
            </a:pathLst>
          </a:custGeom>
          <a:solidFill>
            <a:srgbClr val="0070C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794713" name="CustomShape 8"/>
          <p:cNvSpPr/>
          <p:nvPr/>
        </p:nvSpPr>
        <p:spPr bwMode="auto">
          <a:xfrm>
            <a:off x="8219953" y="4370454"/>
            <a:ext cx="567000" cy="938160"/>
          </a:xfrm>
          <a:custGeom>
            <a:avLst/>
            <a:gdLst/>
            <a:ahLst/>
            <a:cxnLst/>
            <a:rect l="0" t="0" r="r" b="b"/>
            <a:pathLst>
              <a:path w="1577" h="2608" fill="norm" stroke="1" extrusionOk="0">
                <a:moveTo>
                  <a:pt x="0" y="0"/>
                </a:moveTo>
                <a:lnTo>
                  <a:pt x="701" y="0"/>
                </a:lnTo>
                <a:lnTo>
                  <a:pt x="1576" y="1303"/>
                </a:lnTo>
                <a:lnTo>
                  <a:pt x="701" y="2607"/>
                </a:lnTo>
                <a:lnTo>
                  <a:pt x="0" y="2607"/>
                </a:lnTo>
                <a:lnTo>
                  <a:pt x="874" y="1303"/>
                </a:lnTo>
                <a:lnTo>
                  <a:pt x="0" y="0"/>
                </a:lnTo>
              </a:path>
            </a:pathLst>
          </a:custGeom>
          <a:solidFill>
            <a:srgbClr val="0070C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0137198" name="CustomShape 9"/>
          <p:cNvSpPr/>
          <p:nvPr/>
        </p:nvSpPr>
        <p:spPr bwMode="auto">
          <a:xfrm>
            <a:off x="501643" y="4656294"/>
            <a:ext cx="1008315" cy="367954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6800" rIns="90000" bIns="46800">
            <a:spAutoFit/>
          </a:bodyPr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398" algn="l"/>
              </a:tabLst>
              <a:defRPr/>
            </a:pPr>
            <a:r>
              <a:rPr lang="en-US" sz="1800" b="0" i="1" strike="noStrike" spc="0">
                <a:solidFill>
                  <a:srgbClr val="646464"/>
                </a:solidFill>
                <a:latin typeface="Impact"/>
                <a:ea typeface="Microsoft YaHei"/>
              </a:rPr>
              <a:t>апрель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502521" name="CustomShape 10"/>
          <p:cNvSpPr/>
          <p:nvPr/>
        </p:nvSpPr>
        <p:spPr bwMode="auto">
          <a:xfrm>
            <a:off x="2525368" y="4656294"/>
            <a:ext cx="647380" cy="367954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6800" rIns="90000" bIns="46800">
            <a:spAutoFit/>
          </a:bodyPr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398" algn="l"/>
              </a:tabLst>
              <a:defRPr/>
            </a:pPr>
            <a:r>
              <a:rPr lang="en-US" sz="1800" b="0" i="1" strike="noStrike" spc="0">
                <a:solidFill>
                  <a:srgbClr val="646464"/>
                </a:solidFill>
                <a:latin typeface="Impact"/>
                <a:ea typeface="Microsoft YaHei"/>
              </a:rPr>
              <a:t>май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3377185" name="CustomShape 11"/>
          <p:cNvSpPr/>
          <p:nvPr/>
        </p:nvSpPr>
        <p:spPr bwMode="auto">
          <a:xfrm>
            <a:off x="4229793" y="4656294"/>
            <a:ext cx="815973" cy="367955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6800" rIns="90000" bIns="46800">
            <a:spAutoFit/>
          </a:bodyPr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398" algn="l"/>
              </a:tabLst>
              <a:defRPr/>
            </a:pPr>
            <a:r>
              <a:rPr lang="en-US" sz="1800" b="0" i="1" strike="noStrike" spc="0">
                <a:solidFill>
                  <a:srgbClr val="646464"/>
                </a:solidFill>
                <a:latin typeface="Impact"/>
                <a:ea typeface="Microsoft YaHei"/>
              </a:rPr>
              <a:t>июнь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7257452" name="CustomShape 12"/>
          <p:cNvSpPr/>
          <p:nvPr/>
        </p:nvSpPr>
        <p:spPr bwMode="auto">
          <a:xfrm>
            <a:off x="6254237" y="4656294"/>
            <a:ext cx="806820" cy="367955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6800" rIns="90000" bIns="46800">
            <a:spAutoFit/>
          </a:bodyPr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398" algn="l"/>
              </a:tabLst>
              <a:defRPr/>
            </a:pPr>
            <a:r>
              <a:rPr lang="en-US" sz="1800" b="0" i="1" strike="noStrike" spc="0">
                <a:solidFill>
                  <a:srgbClr val="646464"/>
                </a:solidFill>
                <a:latin typeface="Impact"/>
                <a:ea typeface="Microsoft YaHei"/>
              </a:rPr>
              <a:t>июль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74177199" name="Group 13"/>
          <p:cNvGrpSpPr/>
          <p:nvPr/>
        </p:nvGrpSpPr>
        <p:grpSpPr bwMode="auto">
          <a:xfrm>
            <a:off x="922473" y="5167134"/>
            <a:ext cx="2401232" cy="1848782"/>
            <a:chOff x="0" y="0"/>
            <a:chExt cx="2401232" cy="1848782"/>
          </a:xfrm>
        </p:grpSpPr>
        <p:sp>
          <p:nvSpPr>
            <p:cNvPr id="979587020" name="Line 14"/>
            <p:cNvSpPr/>
            <p:nvPr/>
          </p:nvSpPr>
          <p:spPr bwMode="auto">
            <a:xfrm>
              <a:off x="0" y="0"/>
              <a:ext cx="0" cy="1358640"/>
            </a:xfrm>
            <a:prstGeom prst="line">
              <a:avLst/>
            </a:prstGeom>
            <a:ln w="9360">
              <a:solidFill>
                <a:srgbClr val="888888"/>
              </a:solidFill>
              <a:miter/>
              <a:headEnd type="oval" w="med" len="med"/>
              <a:tailEnd type="oval" w="med" len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2073195" name="CustomShape 15"/>
            <p:cNvSpPr/>
            <p:nvPr/>
          </p:nvSpPr>
          <p:spPr bwMode="auto">
            <a:xfrm flipH="0" flipV="0">
              <a:off x="20371" y="246386"/>
              <a:ext cx="2380860" cy="1602395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tIns="46800" rIns="90000" bIns="46800">
              <a:spAutoFit/>
            </a:bodyPr>
            <a:p>
              <a:pPr>
                <a:lnSpc>
                  <a:spcPct val="15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8" algn="l"/>
                </a:tabLst>
                <a:defRPr/>
              </a:pPr>
              <a:r>
                <a:rPr lang="zh-CN" sz="1800" b="1" strike="noStrike" spc="0">
                  <a:solidFill>
                    <a:srgbClr val="646464"/>
                  </a:solidFill>
                  <a:latin typeface="Arial"/>
                  <a:ea typeface="Microsoft YaHei"/>
                </a:rPr>
                <a:t>Анализ</a:t>
              </a:r>
              <a:endParaRPr lang="en-US" sz="18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1" indent="-217791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7" algn="l"/>
                </a:tabLst>
                <a:defRPr/>
              </a:pPr>
              <a:r>
                <a:rPr lang="en-US" sz="1200" b="0" strike="noStrike" spc="0">
                  <a:solidFill>
                    <a:srgbClr val="000000"/>
                  </a:solidFill>
                  <a:latin typeface="Arial"/>
                </a:rPr>
                <a:t>Анализ требований и задач</a:t>
              </a: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2" indent="-217792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8" algn="l"/>
                </a:tabLst>
                <a:defRPr/>
              </a:pPr>
              <a:r>
                <a:rPr lang="en-US" sz="1200" b="0" strike="noStrike" spc="0">
                  <a:solidFill>
                    <a:srgbClr val="000000"/>
                  </a:solidFill>
                  <a:latin typeface="Arial"/>
                </a:rPr>
                <a:t>Планирование ресурсов</a:t>
              </a: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5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8" algn="l"/>
                </a:tabLst>
                <a:defRPr/>
              </a:pP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5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8" algn="l"/>
                </a:tabLst>
                <a:defRPr/>
              </a:pP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828878473" name="Group 16"/>
          <p:cNvGrpSpPr/>
          <p:nvPr/>
        </p:nvGrpSpPr>
        <p:grpSpPr bwMode="auto">
          <a:xfrm>
            <a:off x="2789247" y="3223494"/>
            <a:ext cx="3610073" cy="1357920"/>
            <a:chOff x="0" y="0"/>
            <a:chExt cx="3610073" cy="1357920"/>
          </a:xfrm>
        </p:grpSpPr>
        <p:sp>
          <p:nvSpPr>
            <p:cNvPr id="1413991541" name="Line 17"/>
            <p:cNvSpPr/>
            <p:nvPr/>
          </p:nvSpPr>
          <p:spPr bwMode="auto">
            <a:xfrm>
              <a:off x="0" y="0"/>
              <a:ext cx="0" cy="1357920"/>
            </a:xfrm>
            <a:prstGeom prst="line">
              <a:avLst/>
            </a:prstGeom>
            <a:ln w="9360">
              <a:solidFill>
                <a:srgbClr val="888888"/>
              </a:solidFill>
              <a:miter/>
              <a:headEnd type="oval" w="med" len="med"/>
              <a:tailEnd type="oval" w="med" len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6241145" name="CustomShape 18"/>
            <p:cNvSpPr/>
            <p:nvPr/>
          </p:nvSpPr>
          <p:spPr bwMode="auto">
            <a:xfrm flipH="0" flipV="0">
              <a:off x="0" y="15107"/>
              <a:ext cx="3610073" cy="1053755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tIns="46800" rIns="90000" bIns="46800">
              <a:spAutoFit/>
            </a:bodyPr>
            <a:p>
              <a:pPr>
                <a:lnSpc>
                  <a:spcPct val="15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8" algn="l"/>
                </a:tabLst>
                <a:defRPr/>
              </a:pPr>
              <a:r>
                <a:rPr lang="zh-CN" sz="1800" b="1" strike="noStrike" spc="0">
                  <a:solidFill>
                    <a:srgbClr val="646464"/>
                  </a:solidFill>
                  <a:latin typeface="Arial"/>
                  <a:ea typeface="Microsoft YaHei"/>
                </a:rPr>
                <a:t>Проектирование</a:t>
              </a:r>
              <a:endParaRPr lang="en-US" sz="18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2" indent="-217792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8" algn="l"/>
                </a:tabLst>
                <a:defRPr/>
              </a:pPr>
              <a:r>
                <a:rPr lang="en-US" sz="1200" b="0" strike="noStrike" spc="0">
                  <a:solidFill>
                    <a:srgbClr val="000000"/>
                  </a:solidFill>
                  <a:latin typeface="Arial"/>
                </a:rPr>
                <a:t>Оформление ТЗ</a:t>
              </a: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2" indent="-217792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8" algn="l"/>
                </a:tabLst>
                <a:defRPr/>
              </a:pPr>
              <a:r>
                <a:rPr lang="en-US" sz="1200" b="0" strike="noStrike" spc="0">
                  <a:solidFill>
                    <a:srgbClr val="000000"/>
                  </a:solidFill>
                  <a:latin typeface="Arial"/>
                </a:rPr>
                <a:t>Формирование окончательной архитектуры</a:t>
              </a: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848288006" name="Group 19"/>
          <p:cNvGrpSpPr/>
          <p:nvPr/>
        </p:nvGrpSpPr>
        <p:grpSpPr bwMode="auto">
          <a:xfrm>
            <a:off x="4134961" y="5167134"/>
            <a:ext cx="6268338" cy="1573954"/>
            <a:chOff x="0" y="0"/>
            <a:chExt cx="6268338" cy="1573954"/>
          </a:xfrm>
        </p:grpSpPr>
        <p:sp>
          <p:nvSpPr>
            <p:cNvPr id="193436684" name="Line 20"/>
            <p:cNvSpPr/>
            <p:nvPr/>
          </p:nvSpPr>
          <p:spPr bwMode="auto">
            <a:xfrm>
              <a:off x="2555" y="0"/>
              <a:ext cx="0" cy="1359000"/>
            </a:xfrm>
            <a:prstGeom prst="line">
              <a:avLst/>
            </a:prstGeom>
            <a:ln w="9360">
              <a:solidFill>
                <a:srgbClr val="888888"/>
              </a:solidFill>
              <a:miter/>
              <a:headEnd type="oval" w="med" len="med"/>
              <a:tailEnd type="oval" w="med" len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9865309" name="CustomShape 21"/>
            <p:cNvSpPr/>
            <p:nvPr/>
          </p:nvSpPr>
          <p:spPr bwMode="auto">
            <a:xfrm flipH="0" flipV="0">
              <a:off x="0" y="245878"/>
              <a:ext cx="6268338" cy="1328074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tIns="46800" rIns="90000" bIns="46800">
              <a:spAutoFit/>
            </a:bodyPr>
            <a:p>
              <a:pPr>
                <a:lnSpc>
                  <a:spcPct val="15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8" algn="l"/>
                </a:tabLst>
                <a:defRPr/>
              </a:pPr>
              <a:r>
                <a:rPr lang="zh-CN" sz="1800" b="1" strike="noStrike" spc="0">
                  <a:solidFill>
                    <a:srgbClr val="0070C0"/>
                  </a:solidFill>
                  <a:latin typeface="Arial"/>
                  <a:ea typeface="Microsoft YaHei"/>
                </a:rPr>
                <a:t>Разработка</a:t>
              </a:r>
              <a:endParaRPr lang="en-US" sz="18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2" indent="-217792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8" algn="l"/>
                </a:tabLst>
                <a:defRPr/>
              </a:pPr>
              <a:r>
                <a:rPr lang="zh-CN" sz="1200" b="0" strike="noStrike" spc="0">
                  <a:solidFill>
                    <a:srgbClr val="0070C0"/>
                  </a:solidFill>
                  <a:latin typeface="Arial"/>
                  <a:ea typeface="Microsoft YaHei"/>
                </a:rPr>
                <a:t>Настройка системы и реализация разработок</a:t>
              </a:r>
              <a:endParaRPr lang="zh-CN" sz="1200" b="0" strike="noStrike" spc="0">
                <a:solidFill>
                  <a:srgbClr val="0070C0"/>
                </a:solidFill>
                <a:latin typeface="Arial"/>
                <a:ea typeface="Microsoft YaHei"/>
              </a:endParaRPr>
            </a:p>
            <a:p>
              <a:pPr marL="217792" indent="-217792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8" algn="l"/>
                </a:tabLst>
                <a:defRPr/>
              </a:pPr>
              <a:r>
                <a:rPr lang="en-US" sz="1200" b="0" strike="noStrike" spc="0">
                  <a:solidFill>
                    <a:srgbClr val="0070C0"/>
                  </a:solidFill>
                  <a:latin typeface="Arial"/>
                  <a:ea typeface="Microsoft YaHei"/>
                </a:rPr>
                <a:t>Проведение тестирования </a:t>
              </a:r>
              <a:endParaRPr lang="en-US" sz="1200" b="0" strike="noStrike" spc="0">
                <a:solidFill>
                  <a:srgbClr val="0070C0"/>
                </a:solidFill>
                <a:latin typeface="Arial"/>
                <a:ea typeface="Microsoft YaHei"/>
              </a:endParaRPr>
            </a:p>
            <a:p>
              <a:pPr marL="217792" indent="-217792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8" algn="l"/>
                </a:tabLst>
                <a:defRPr/>
              </a:pPr>
              <a:r>
                <a:rPr lang="en-US" sz="1200" b="0" strike="noStrike" spc="0">
                  <a:solidFill>
                    <a:srgbClr val="0070C0"/>
                  </a:solidFill>
                  <a:latin typeface="Arial"/>
                  <a:ea typeface="Microsoft YaHei"/>
                </a:rPr>
                <a:t>Устранение замечаний</a:t>
              </a: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941552166" name="Group 22"/>
          <p:cNvGrpSpPr/>
          <p:nvPr/>
        </p:nvGrpSpPr>
        <p:grpSpPr bwMode="auto">
          <a:xfrm>
            <a:off x="6672188" y="3223494"/>
            <a:ext cx="4450210" cy="1891824"/>
            <a:chOff x="0" y="0"/>
            <a:chExt cx="4450210" cy="1891824"/>
          </a:xfrm>
        </p:grpSpPr>
        <p:sp>
          <p:nvSpPr>
            <p:cNvPr id="1660276105" name="Line 23"/>
            <p:cNvSpPr/>
            <p:nvPr/>
          </p:nvSpPr>
          <p:spPr bwMode="auto">
            <a:xfrm>
              <a:off x="0" y="0"/>
              <a:ext cx="0" cy="1357920"/>
            </a:xfrm>
            <a:prstGeom prst="line">
              <a:avLst/>
            </a:prstGeom>
            <a:ln w="9360">
              <a:solidFill>
                <a:srgbClr val="888888"/>
              </a:solidFill>
              <a:miter/>
              <a:headEnd type="oval" w="med" len="med"/>
              <a:tailEnd type="oval" w="med" len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1913467" name="CustomShape 24"/>
            <p:cNvSpPr/>
            <p:nvPr/>
          </p:nvSpPr>
          <p:spPr bwMode="auto">
            <a:xfrm flipH="0" flipV="0">
              <a:off x="0" y="15108"/>
              <a:ext cx="4450210" cy="1876714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tIns="46800" rIns="90000" bIns="46800">
              <a:spAutoFit/>
            </a:bodyPr>
            <a:p>
              <a:pPr>
                <a:lnSpc>
                  <a:spcPct val="15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8" algn="l"/>
                </a:tabLst>
                <a:defRPr/>
              </a:pPr>
              <a:r>
                <a:rPr lang="zh-CN" sz="1800" b="1" strike="noStrike" spc="0">
                  <a:solidFill>
                    <a:srgbClr val="646464"/>
                  </a:solidFill>
                  <a:latin typeface="Arial"/>
                  <a:ea typeface="Microsoft YaHei"/>
                </a:rPr>
                <a:t>Подготовка к ОПЭ и ОПЭ*</a:t>
              </a:r>
              <a:endParaRPr lang="en-US" sz="18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2" indent="-217792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8" algn="l"/>
                </a:tabLst>
                <a:defRPr/>
              </a:pPr>
              <a:r>
                <a:rPr lang="en-US" sz="1200" b="0" strike="noStrike" spc="0">
                  <a:solidFill>
                    <a:srgbClr val="000000"/>
                  </a:solidFill>
                  <a:latin typeface="Arial"/>
                </a:rPr>
                <a:t>Обучение пользователей</a:t>
              </a: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2" indent="-217792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8" algn="l"/>
                </a:tabLst>
                <a:defRPr/>
              </a:pPr>
              <a:r>
                <a:rPr lang="en-US" sz="1200" b="0" strike="noStrike" spc="0">
                  <a:solidFill>
                    <a:srgbClr val="000000"/>
                  </a:solidFill>
                  <a:latin typeface="Arial"/>
                </a:rPr>
                <a:t>Миграция данных на предпродуктивную среду</a:t>
              </a: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2" indent="-217792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8" algn="l"/>
                </a:tabLst>
                <a:defRPr/>
              </a:pP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2" indent="-217792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8" algn="l"/>
                </a:tabLst>
                <a:defRPr/>
              </a:pP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2" indent="-217792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8" algn="l"/>
                </a:tabLst>
                <a:defRPr/>
              </a:pP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89470796" name="CustomShape 8"/>
          <p:cNvSpPr/>
          <p:nvPr/>
        </p:nvSpPr>
        <p:spPr bwMode="auto">
          <a:xfrm>
            <a:off x="9966204" y="4370454"/>
            <a:ext cx="567000" cy="938160"/>
          </a:xfrm>
          <a:custGeom>
            <a:avLst/>
            <a:gdLst/>
            <a:ahLst/>
            <a:cxnLst/>
            <a:rect l="0" t="0" r="r" b="b"/>
            <a:pathLst>
              <a:path w="1577" h="2608" fill="norm" stroke="1" extrusionOk="0">
                <a:moveTo>
                  <a:pt x="0" y="0"/>
                </a:moveTo>
                <a:lnTo>
                  <a:pt x="701" y="0"/>
                </a:lnTo>
                <a:lnTo>
                  <a:pt x="1576" y="1303"/>
                </a:lnTo>
                <a:lnTo>
                  <a:pt x="701" y="2607"/>
                </a:lnTo>
                <a:lnTo>
                  <a:pt x="0" y="2607"/>
                </a:lnTo>
                <a:lnTo>
                  <a:pt x="874" y="1303"/>
                </a:lnTo>
                <a:lnTo>
                  <a:pt x="0" y="0"/>
                </a:lnTo>
              </a:path>
            </a:pathLst>
          </a:custGeom>
          <a:solidFill>
            <a:srgbClr val="0070C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2458606" name="CustomShape 21"/>
          <p:cNvSpPr/>
          <p:nvPr/>
        </p:nvSpPr>
        <p:spPr bwMode="auto">
          <a:xfrm flipH="0" flipV="0">
            <a:off x="8931936" y="5419134"/>
            <a:ext cx="2580462" cy="1328075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6800" rIns="90000" bIns="46800">
            <a:spAutoFit/>
          </a:bodyPr>
          <a:p>
            <a:pPr>
              <a:lnSpc>
                <a:spcPct val="15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398" algn="l"/>
              </a:tabLst>
              <a:defRPr/>
            </a:pPr>
            <a:r>
              <a:rPr lang="zh-CN" sz="1800" b="1" strike="noStrike" spc="0">
                <a:solidFill>
                  <a:srgbClr val="0070C0"/>
                </a:solidFill>
                <a:latin typeface="Arial"/>
                <a:ea typeface="Microsoft YaHei"/>
              </a:rPr>
              <a:t>Внедрение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  <a:p>
            <a:pPr marL="217791" indent="-217791">
              <a:lnSpc>
                <a:spcPct val="150000"/>
              </a:lnSpc>
              <a:buAutoNum type="arabicPeriod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398" algn="l"/>
              </a:tabLst>
              <a:defRPr/>
            </a:pPr>
            <a:r>
              <a:rPr lang="en-US" sz="1200" b="0" strike="noStrike" spc="0">
                <a:solidFill>
                  <a:srgbClr val="000000"/>
                </a:solidFill>
                <a:latin typeface="Arial"/>
              </a:rPr>
              <a:t>Добавление нового функционала на сайт</a:t>
            </a:r>
            <a:endParaRPr lang="en-US" sz="1200" b="0" strike="noStrike" spc="0">
              <a:solidFill>
                <a:srgbClr val="000000"/>
              </a:solidFill>
              <a:latin typeface="Arial"/>
            </a:endParaRPr>
          </a:p>
          <a:p>
            <a:pPr marL="217791" indent="-217791">
              <a:lnSpc>
                <a:spcPct val="150000"/>
              </a:lnSpc>
              <a:buAutoNum type="arabicPeriod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398" algn="l"/>
              </a:tabLst>
              <a:defRPr/>
            </a:pPr>
            <a:r>
              <a:rPr lang="en-US" sz="1200" b="0" strike="noStrike" spc="0">
                <a:solidFill>
                  <a:srgbClr val="000000"/>
                </a:solidFill>
                <a:latin typeface="Arial"/>
              </a:rPr>
              <a:t>Сопровождение</a:t>
            </a:r>
            <a:endParaRPr lang="en-US" sz="12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4659221" name="CustomShape 12"/>
          <p:cNvSpPr/>
          <p:nvPr/>
        </p:nvSpPr>
        <p:spPr bwMode="auto">
          <a:xfrm>
            <a:off x="8952987" y="4656294"/>
            <a:ext cx="906608" cy="367955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6800" rIns="90000" bIns="46800">
            <a:spAutoFit/>
          </a:bodyPr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398" algn="l"/>
              </a:tabLst>
              <a:defRPr/>
            </a:pPr>
            <a:r>
              <a:rPr lang="en-US" sz="1800" b="0" i="1" strike="noStrike" spc="0">
                <a:solidFill>
                  <a:srgbClr val="646464"/>
                </a:solidFill>
                <a:latin typeface="Impact"/>
                <a:ea typeface="Microsoft YaHei"/>
              </a:rPr>
              <a:t>август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5253843" name="Line 17"/>
          <p:cNvSpPr/>
          <p:nvPr/>
        </p:nvSpPr>
        <p:spPr bwMode="auto">
          <a:xfrm rot="0" flipH="0" flipV="0">
            <a:off x="8912248" y="5192100"/>
            <a:ext cx="0" cy="1357920"/>
          </a:xfrm>
          <a:prstGeom prst="line">
            <a:avLst/>
          </a:prstGeom>
          <a:ln w="9360">
            <a:solidFill>
              <a:srgbClr val="888888"/>
            </a:solidFill>
            <a:miter/>
            <a:headEnd type="oval" w="med" len="med"/>
            <a:tailEnd type="oval" w="med" len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2813162" name=""/>
          <p:cNvSpPr txBox="1"/>
          <p:nvPr/>
        </p:nvSpPr>
        <p:spPr bwMode="auto">
          <a:xfrm flipH="0" flipV="0">
            <a:off x="11352249" y="5667373"/>
            <a:ext cx="777945" cy="10058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/>
              <a:t>*ОПЭ - опытно-промышленная эксплуатация</a:t>
            </a:r>
            <a:endParaRPr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6996549" name="Заголовок 1"/>
          <p:cNvSpPr>
            <a:spLocks noGrp="1"/>
          </p:cNvSpPr>
          <p:nvPr>
            <p:ph type="title"/>
          </p:nvPr>
        </p:nvSpPr>
        <p:spPr bwMode="auto">
          <a:xfrm>
            <a:off x="609598" y="-115606"/>
            <a:ext cx="10972800" cy="1143000"/>
          </a:xfrm>
        </p:spPr>
        <p:txBody>
          <a:bodyPr/>
          <a:lstStyle/>
          <a:p>
            <a:pPr algn="ctr">
              <a:defRPr/>
            </a:pPr>
            <a:r>
              <a:rPr sz="4400" b="0" i="0" u="none">
                <a:solidFill>
                  <a:srgbClr val="595959"/>
                </a:solidFill>
                <a:latin typeface="Arial"/>
                <a:ea typeface="Arial"/>
                <a:cs typeface="Arial"/>
              </a:rPr>
              <a:t>РАСШИРЕННЫЙ ГЛОБАЛЬНЫЙ ПОИСК</a:t>
            </a:r>
            <a:endParaRPr/>
          </a:p>
        </p:txBody>
      </p:sp>
      <p:pic>
        <p:nvPicPr>
          <p:cNvPr id="22802104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15273" y="866558"/>
            <a:ext cx="2050714" cy="2582861"/>
          </a:xfrm>
          <a:prstGeom prst="rect">
            <a:avLst/>
          </a:prstGeom>
        </p:spPr>
      </p:pic>
      <p:sp>
        <p:nvSpPr>
          <p:cNvPr id="924199601" name=""/>
          <p:cNvSpPr/>
          <p:nvPr/>
        </p:nvSpPr>
        <p:spPr bwMode="auto">
          <a:xfrm flipH="0" flipV="0">
            <a:off x="197132" y="974201"/>
            <a:ext cx="1968928" cy="2286035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1" i="0" u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Расширенный</a:t>
            </a:r>
            <a:r>
              <a:rPr sz="1800" b="1" i="0" u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i="0" u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глобальный</a:t>
            </a:r>
            <a:r>
              <a:rPr sz="1800" b="1" i="0" u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i="0" u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поиск</a:t>
            </a:r>
            <a:r>
              <a:rPr sz="1800" b="1" i="0" u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i="0" u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нужен для более быстрого и эффективного поиска по всем проектам.</a:t>
            </a:r>
            <a:endParaRPr sz="1800" b="1" i="0" u="none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38904373" name=""/>
          <p:cNvSpPr/>
          <p:nvPr/>
        </p:nvSpPr>
        <p:spPr bwMode="auto">
          <a:xfrm flipH="0" flipV="0">
            <a:off x="2396198" y="866558"/>
            <a:ext cx="9504963" cy="2372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4955188" name=""/>
          <p:cNvSpPr/>
          <p:nvPr/>
        </p:nvSpPr>
        <p:spPr bwMode="auto">
          <a:xfrm flipH="0" flipV="0">
            <a:off x="2568077" y="866558"/>
            <a:ext cx="8863835" cy="2286035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•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ПОЧЕМУ 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РАСШИРЕННЫЙ ГЛОБАЛЬНЫЙ ПОИСК?</a:t>
            </a: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–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н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еобходим, когда много проектов</a:t>
            </a: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–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сокращает 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время на поиск необходимой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информации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(около 3 часов в день)</a:t>
            </a: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–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с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отрудники тратят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больше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времени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на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работу,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а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не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на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поиск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необходимой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информаци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и</a:t>
            </a: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•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ЧТО 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НУЖНО?</a:t>
            </a: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–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Написать программу, которая при нажатии на 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хэштег 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#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выводится окно дл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я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глобального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поиска по всему приложению</a:t>
            </a: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39789060" name="CustomShape 4"/>
          <p:cNvSpPr/>
          <p:nvPr/>
        </p:nvSpPr>
        <p:spPr bwMode="auto">
          <a:xfrm flipH="0" flipV="0">
            <a:off x="314748" y="4383054"/>
            <a:ext cx="10386623" cy="916200"/>
          </a:xfrm>
          <a:custGeom>
            <a:avLst/>
            <a:gdLst/>
            <a:ahLst/>
            <a:cxnLst/>
            <a:rect l="0" t="0" r="r" b="b"/>
            <a:pathLst>
              <a:path w="18567" h="2547" fill="norm" stroke="1" extrusionOk="0">
                <a:moveTo>
                  <a:pt x="0" y="0"/>
                </a:moveTo>
                <a:lnTo>
                  <a:pt x="17548" y="0"/>
                </a:lnTo>
                <a:lnTo>
                  <a:pt x="18566" y="1273"/>
                </a:lnTo>
                <a:lnTo>
                  <a:pt x="17548" y="2546"/>
                </a:lnTo>
                <a:lnTo>
                  <a:pt x="0" y="2546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rgbClr val="FBFBFB"/>
              </a:gs>
              <a:gs pos="100000">
                <a:srgbClr val="EAEAEA"/>
              </a:gs>
            </a:gsLst>
            <a:lin ang="5400000" scaled="1"/>
          </a:gradFill>
          <a:ln w="9360">
            <a:solidFill>
              <a:srgbClr val="EAEAEA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3428997" name="CustomShape 7"/>
          <p:cNvSpPr/>
          <p:nvPr/>
        </p:nvSpPr>
        <p:spPr bwMode="auto">
          <a:xfrm>
            <a:off x="1673247" y="4370454"/>
            <a:ext cx="566640" cy="938160"/>
          </a:xfrm>
          <a:custGeom>
            <a:avLst/>
            <a:gdLst/>
            <a:ahLst/>
            <a:cxnLst/>
            <a:rect l="0" t="0" r="r" b="b"/>
            <a:pathLst>
              <a:path w="1576" h="2608" fill="norm" stroke="1" extrusionOk="0">
                <a:moveTo>
                  <a:pt x="0" y="0"/>
                </a:moveTo>
                <a:lnTo>
                  <a:pt x="701" y="0"/>
                </a:lnTo>
                <a:lnTo>
                  <a:pt x="1575" y="1303"/>
                </a:lnTo>
                <a:lnTo>
                  <a:pt x="701" y="2607"/>
                </a:lnTo>
                <a:lnTo>
                  <a:pt x="0" y="2607"/>
                </a:lnTo>
                <a:lnTo>
                  <a:pt x="873" y="1303"/>
                </a:lnTo>
                <a:lnTo>
                  <a:pt x="0" y="0"/>
                </a:lnTo>
              </a:path>
            </a:pathLst>
          </a:custGeom>
          <a:solidFill>
            <a:srgbClr val="0070C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4996885" name="CustomShape 6"/>
          <p:cNvSpPr/>
          <p:nvPr/>
        </p:nvSpPr>
        <p:spPr bwMode="auto">
          <a:xfrm>
            <a:off x="3459207" y="4370454"/>
            <a:ext cx="566640" cy="938160"/>
          </a:xfrm>
          <a:custGeom>
            <a:avLst/>
            <a:gdLst/>
            <a:ahLst/>
            <a:cxnLst/>
            <a:rect l="0" t="0" r="r" b="b"/>
            <a:pathLst>
              <a:path w="1576" h="2608" fill="norm" stroke="1" extrusionOk="0">
                <a:moveTo>
                  <a:pt x="0" y="0"/>
                </a:moveTo>
                <a:lnTo>
                  <a:pt x="701" y="0"/>
                </a:lnTo>
                <a:lnTo>
                  <a:pt x="1575" y="1303"/>
                </a:lnTo>
                <a:lnTo>
                  <a:pt x="701" y="2607"/>
                </a:lnTo>
                <a:lnTo>
                  <a:pt x="0" y="2607"/>
                </a:lnTo>
                <a:lnTo>
                  <a:pt x="873" y="1303"/>
                </a:lnTo>
                <a:lnTo>
                  <a:pt x="0" y="0"/>
                </a:lnTo>
              </a:path>
            </a:pathLst>
          </a:custGeom>
          <a:solidFill>
            <a:srgbClr val="0070C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9261068" name="CustomShape 5"/>
          <p:cNvSpPr/>
          <p:nvPr/>
        </p:nvSpPr>
        <p:spPr bwMode="auto">
          <a:xfrm>
            <a:off x="5640242" y="4370454"/>
            <a:ext cx="567000" cy="938160"/>
          </a:xfrm>
          <a:custGeom>
            <a:avLst/>
            <a:gdLst/>
            <a:ahLst/>
            <a:cxnLst/>
            <a:rect l="0" t="0" r="r" b="b"/>
            <a:pathLst>
              <a:path w="1577" h="2608" fill="norm" stroke="1" extrusionOk="0">
                <a:moveTo>
                  <a:pt x="0" y="0"/>
                </a:moveTo>
                <a:lnTo>
                  <a:pt x="701" y="0"/>
                </a:lnTo>
                <a:lnTo>
                  <a:pt x="1576" y="1303"/>
                </a:lnTo>
                <a:lnTo>
                  <a:pt x="701" y="2607"/>
                </a:lnTo>
                <a:lnTo>
                  <a:pt x="0" y="2607"/>
                </a:lnTo>
                <a:lnTo>
                  <a:pt x="874" y="1303"/>
                </a:lnTo>
                <a:lnTo>
                  <a:pt x="0" y="0"/>
                </a:lnTo>
              </a:path>
            </a:pathLst>
          </a:custGeom>
          <a:solidFill>
            <a:srgbClr val="0070C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5690838" name="CustomShape 8"/>
          <p:cNvSpPr/>
          <p:nvPr/>
        </p:nvSpPr>
        <p:spPr bwMode="auto">
          <a:xfrm>
            <a:off x="8219952" y="4370454"/>
            <a:ext cx="567000" cy="938160"/>
          </a:xfrm>
          <a:custGeom>
            <a:avLst/>
            <a:gdLst/>
            <a:ahLst/>
            <a:cxnLst/>
            <a:rect l="0" t="0" r="r" b="b"/>
            <a:pathLst>
              <a:path w="1577" h="2608" fill="norm" stroke="1" extrusionOk="0">
                <a:moveTo>
                  <a:pt x="0" y="0"/>
                </a:moveTo>
                <a:lnTo>
                  <a:pt x="701" y="0"/>
                </a:lnTo>
                <a:lnTo>
                  <a:pt x="1576" y="1303"/>
                </a:lnTo>
                <a:lnTo>
                  <a:pt x="701" y="2607"/>
                </a:lnTo>
                <a:lnTo>
                  <a:pt x="0" y="2607"/>
                </a:lnTo>
                <a:lnTo>
                  <a:pt x="874" y="1303"/>
                </a:lnTo>
                <a:lnTo>
                  <a:pt x="0" y="0"/>
                </a:lnTo>
              </a:path>
            </a:pathLst>
          </a:custGeom>
          <a:solidFill>
            <a:srgbClr val="0070C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0869416" name="CustomShape 8"/>
          <p:cNvSpPr/>
          <p:nvPr/>
        </p:nvSpPr>
        <p:spPr bwMode="auto">
          <a:xfrm>
            <a:off x="9966204" y="4370454"/>
            <a:ext cx="567000" cy="938160"/>
          </a:xfrm>
          <a:custGeom>
            <a:avLst/>
            <a:gdLst/>
            <a:ahLst/>
            <a:cxnLst/>
            <a:rect l="0" t="0" r="r" b="b"/>
            <a:pathLst>
              <a:path w="1577" h="2608" fill="norm" stroke="1" extrusionOk="0">
                <a:moveTo>
                  <a:pt x="0" y="0"/>
                </a:moveTo>
                <a:lnTo>
                  <a:pt x="701" y="0"/>
                </a:lnTo>
                <a:lnTo>
                  <a:pt x="1576" y="1303"/>
                </a:lnTo>
                <a:lnTo>
                  <a:pt x="701" y="2607"/>
                </a:lnTo>
                <a:lnTo>
                  <a:pt x="0" y="2607"/>
                </a:lnTo>
                <a:lnTo>
                  <a:pt x="874" y="1303"/>
                </a:lnTo>
                <a:lnTo>
                  <a:pt x="0" y="0"/>
                </a:lnTo>
              </a:path>
            </a:pathLst>
          </a:custGeom>
          <a:solidFill>
            <a:srgbClr val="0070C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3119425" name="CustomShape 9"/>
          <p:cNvSpPr/>
          <p:nvPr/>
        </p:nvSpPr>
        <p:spPr bwMode="auto">
          <a:xfrm>
            <a:off x="501642" y="4656294"/>
            <a:ext cx="1009076" cy="367955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6800" rIns="90000" bIns="46800">
            <a:spAutoFit/>
          </a:bodyPr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397" algn="l"/>
              </a:tabLst>
              <a:defRPr/>
            </a:pPr>
            <a:r>
              <a:rPr lang="en-US" sz="1800" b="0" i="1" strike="noStrike" spc="0">
                <a:solidFill>
                  <a:srgbClr val="646464"/>
                </a:solidFill>
                <a:latin typeface="Impact"/>
                <a:ea typeface="Microsoft YaHei"/>
              </a:rPr>
              <a:t>апрель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0685063" name="CustomShape 10"/>
          <p:cNvSpPr/>
          <p:nvPr/>
        </p:nvSpPr>
        <p:spPr bwMode="auto">
          <a:xfrm>
            <a:off x="2525368" y="4656294"/>
            <a:ext cx="647759" cy="367955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6800" rIns="90000" bIns="46800">
            <a:spAutoFit/>
          </a:bodyPr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398" algn="l"/>
              </a:tabLst>
              <a:defRPr/>
            </a:pPr>
            <a:r>
              <a:rPr lang="en-US" sz="1800" b="0" i="1" strike="noStrike" spc="0">
                <a:solidFill>
                  <a:srgbClr val="646464"/>
                </a:solidFill>
                <a:latin typeface="Impact"/>
                <a:ea typeface="Microsoft YaHei"/>
              </a:rPr>
              <a:t>май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68995" name="CustomShape 11"/>
          <p:cNvSpPr/>
          <p:nvPr/>
        </p:nvSpPr>
        <p:spPr bwMode="auto">
          <a:xfrm>
            <a:off x="4123960" y="4657175"/>
            <a:ext cx="1516281" cy="367955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6800" rIns="90000" bIns="46800">
            <a:spAutoFit/>
          </a:bodyPr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398" algn="l"/>
              </a:tabLst>
              <a:defRPr/>
            </a:pPr>
            <a:r>
              <a:rPr lang="en-US" sz="1800" b="0" i="1" strike="noStrike" spc="0">
                <a:solidFill>
                  <a:srgbClr val="646464"/>
                </a:solidFill>
                <a:latin typeface="Impact"/>
                <a:ea typeface="Microsoft YaHei"/>
              </a:rPr>
              <a:t>июнь-июль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754250" name="CustomShape 12"/>
          <p:cNvSpPr/>
          <p:nvPr/>
        </p:nvSpPr>
        <p:spPr bwMode="auto">
          <a:xfrm>
            <a:off x="6762236" y="4657175"/>
            <a:ext cx="906608" cy="367955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6800" rIns="90000" bIns="46800">
            <a:spAutoFit/>
          </a:bodyPr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397" algn="l"/>
              </a:tabLst>
              <a:defRPr/>
            </a:pPr>
            <a:r>
              <a:rPr lang="en-US" sz="1800" b="0" i="1" strike="noStrike" spc="0">
                <a:solidFill>
                  <a:srgbClr val="646464"/>
                </a:solidFill>
                <a:latin typeface="Impact"/>
                <a:ea typeface="Microsoft YaHei"/>
              </a:rPr>
              <a:t>август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4643452" name="CustomShape 12"/>
          <p:cNvSpPr/>
          <p:nvPr/>
        </p:nvSpPr>
        <p:spPr bwMode="auto">
          <a:xfrm>
            <a:off x="8846478" y="4657175"/>
            <a:ext cx="1240351" cy="367955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6800" rIns="90000" bIns="46800">
            <a:spAutoFit/>
          </a:bodyPr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397" algn="l"/>
              </a:tabLst>
              <a:defRPr/>
            </a:pPr>
            <a:r>
              <a:rPr lang="en-US" sz="1800" b="0" i="1" strike="noStrike" spc="0">
                <a:solidFill>
                  <a:srgbClr val="646464"/>
                </a:solidFill>
                <a:latin typeface="Impact"/>
                <a:ea typeface="Microsoft YaHei"/>
              </a:rPr>
              <a:t>сентябрь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05675875" name="Group 13"/>
          <p:cNvGrpSpPr/>
          <p:nvPr/>
        </p:nvGrpSpPr>
        <p:grpSpPr bwMode="auto">
          <a:xfrm>
            <a:off x="922472" y="5167134"/>
            <a:ext cx="2402994" cy="1848781"/>
            <a:chOff x="0" y="0"/>
            <a:chExt cx="2402994" cy="1848781"/>
          </a:xfrm>
        </p:grpSpPr>
        <p:sp>
          <p:nvSpPr>
            <p:cNvPr id="297162999" name="Line 14"/>
            <p:cNvSpPr/>
            <p:nvPr/>
          </p:nvSpPr>
          <p:spPr bwMode="auto">
            <a:xfrm>
              <a:off x="0" y="0"/>
              <a:ext cx="0" cy="1358640"/>
            </a:xfrm>
            <a:prstGeom prst="line">
              <a:avLst/>
            </a:prstGeom>
            <a:ln w="9360">
              <a:solidFill>
                <a:srgbClr val="888888"/>
              </a:solidFill>
              <a:miter/>
              <a:headEnd type="oval" w="med" len="med"/>
              <a:tailEnd type="oval" w="med" len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5619248" name="CustomShape 15"/>
            <p:cNvSpPr/>
            <p:nvPr/>
          </p:nvSpPr>
          <p:spPr bwMode="auto">
            <a:xfrm flipH="0" flipV="0">
              <a:off x="20370" y="246385"/>
              <a:ext cx="2382624" cy="1602395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tIns="46800" rIns="90000" bIns="46800">
              <a:spAutoFit/>
            </a:bodyPr>
            <a:p>
              <a:pPr>
                <a:lnSpc>
                  <a:spcPct val="15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7" algn="l"/>
                </a:tabLst>
                <a:defRPr/>
              </a:pPr>
              <a:r>
                <a:rPr lang="zh-CN" sz="1800" b="1" strike="noStrike" spc="0">
                  <a:solidFill>
                    <a:srgbClr val="646464"/>
                  </a:solidFill>
                  <a:latin typeface="Arial"/>
                  <a:ea typeface="Microsoft YaHei"/>
                </a:rPr>
                <a:t>Анализ</a:t>
              </a:r>
              <a:endParaRPr lang="en-US" sz="18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1" indent="-217791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6" algn="l"/>
                </a:tabLst>
                <a:defRPr/>
              </a:pPr>
              <a:r>
                <a:rPr lang="en-US" sz="1200" b="0" strike="noStrike" spc="0">
                  <a:solidFill>
                    <a:srgbClr val="000000"/>
                  </a:solidFill>
                  <a:latin typeface="Arial"/>
                </a:rPr>
                <a:t>Планирование ресурсов</a:t>
              </a: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1" indent="-217791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7" algn="l"/>
                </a:tabLst>
                <a:defRPr/>
              </a:pPr>
              <a:r>
                <a:rPr lang="en-US" sz="1200" b="0" strike="noStrike" spc="0">
                  <a:solidFill>
                    <a:srgbClr val="000000"/>
                  </a:solidFill>
                  <a:latin typeface="Arial"/>
                </a:rPr>
                <a:t>Анализ рисков</a:t>
              </a: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5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7" algn="l"/>
                </a:tabLst>
                <a:defRPr/>
              </a:pP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5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7" algn="l"/>
                </a:tabLst>
                <a:defRPr/>
              </a:pP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066975328" name="Group 16"/>
          <p:cNvGrpSpPr/>
          <p:nvPr/>
        </p:nvGrpSpPr>
        <p:grpSpPr bwMode="auto">
          <a:xfrm>
            <a:off x="2239887" y="3260237"/>
            <a:ext cx="3610252" cy="1357920"/>
            <a:chOff x="0" y="0"/>
            <a:chExt cx="3610252" cy="1357920"/>
          </a:xfrm>
        </p:grpSpPr>
        <p:sp>
          <p:nvSpPr>
            <p:cNvPr id="1066961699" name="Line 17"/>
            <p:cNvSpPr/>
            <p:nvPr/>
          </p:nvSpPr>
          <p:spPr bwMode="auto">
            <a:xfrm>
              <a:off x="0" y="0"/>
              <a:ext cx="0" cy="1357920"/>
            </a:xfrm>
            <a:prstGeom prst="line">
              <a:avLst/>
            </a:prstGeom>
            <a:ln w="9360">
              <a:solidFill>
                <a:srgbClr val="888888"/>
              </a:solidFill>
              <a:miter/>
              <a:headEnd type="oval" w="med" len="med"/>
              <a:tailEnd type="oval" w="med" len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9682092" name="CustomShape 18"/>
            <p:cNvSpPr/>
            <p:nvPr/>
          </p:nvSpPr>
          <p:spPr bwMode="auto">
            <a:xfrm flipH="0" flipV="0">
              <a:off x="0" y="36743"/>
              <a:ext cx="3610252" cy="1053755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tIns="46800" rIns="90000" bIns="46800">
              <a:spAutoFit/>
            </a:bodyPr>
            <a:p>
              <a:pPr>
                <a:lnSpc>
                  <a:spcPct val="15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7" algn="l"/>
                </a:tabLst>
                <a:defRPr/>
              </a:pPr>
              <a:r>
                <a:rPr lang="zh-CN" sz="1800" b="1" strike="noStrike" spc="0">
                  <a:solidFill>
                    <a:srgbClr val="646464"/>
                  </a:solidFill>
                  <a:latin typeface="Arial"/>
                  <a:ea typeface="Microsoft YaHei"/>
                </a:rPr>
                <a:t>Проектирование</a:t>
              </a:r>
              <a:endParaRPr lang="en-US" sz="18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1" indent="-217791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7" algn="l"/>
                </a:tabLst>
                <a:defRPr/>
              </a:pPr>
              <a:r>
                <a:rPr lang="en-US" sz="1200" b="0" strike="noStrike" spc="0">
                  <a:solidFill>
                    <a:srgbClr val="000000"/>
                  </a:solidFill>
                  <a:latin typeface="Arial"/>
                </a:rPr>
                <a:t>Оформление ТЗ</a:t>
              </a: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1" indent="-217791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7" algn="l"/>
                </a:tabLst>
                <a:defRPr/>
              </a:pPr>
              <a:r>
                <a:rPr sz="12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Подготовка проектирования программы</a:t>
              </a: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34150360" name="Group 19"/>
          <p:cNvGrpSpPr/>
          <p:nvPr/>
        </p:nvGrpSpPr>
        <p:grpSpPr bwMode="auto">
          <a:xfrm>
            <a:off x="3868218" y="5194855"/>
            <a:ext cx="6268698" cy="1359000"/>
            <a:chOff x="0" y="0"/>
            <a:chExt cx="6268698" cy="1359000"/>
          </a:xfrm>
        </p:grpSpPr>
        <p:sp>
          <p:nvSpPr>
            <p:cNvPr id="1736427049" name="Line 20"/>
            <p:cNvSpPr/>
            <p:nvPr/>
          </p:nvSpPr>
          <p:spPr bwMode="auto">
            <a:xfrm>
              <a:off x="2554" y="0"/>
              <a:ext cx="0" cy="1359000"/>
            </a:xfrm>
            <a:prstGeom prst="line">
              <a:avLst/>
            </a:prstGeom>
            <a:ln w="9360">
              <a:solidFill>
                <a:srgbClr val="888888"/>
              </a:solidFill>
              <a:miter/>
              <a:headEnd type="oval" w="med" len="med"/>
              <a:tailEnd type="oval" w="med" len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0566507" name="CustomShape 21"/>
            <p:cNvSpPr/>
            <p:nvPr/>
          </p:nvSpPr>
          <p:spPr bwMode="auto">
            <a:xfrm flipH="0" flipV="0">
              <a:off x="0" y="245877"/>
              <a:ext cx="6268698" cy="1008036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tIns="46800" rIns="90000" bIns="46800">
              <a:spAutoFit/>
            </a:bodyPr>
            <a:p>
              <a:pPr>
                <a:defRPr/>
              </a:pPr>
              <a:r>
                <a:rPr lang="zh-CN" sz="1800" b="1" strike="noStrike" spc="0">
                  <a:solidFill>
                    <a:srgbClr val="0070C0"/>
                  </a:solidFill>
                  <a:latin typeface="Arial"/>
                  <a:ea typeface="Microsoft YaHei"/>
                </a:rPr>
                <a:t>Разработка</a:t>
              </a:r>
              <a:endParaRPr sz="1200" b="0" i="0" u="none">
                <a:solidFill>
                  <a:srgbClr val="000000"/>
                </a:solidFill>
                <a:latin typeface="Liberation Sans"/>
                <a:ea typeface="Liberation Sans"/>
                <a:cs typeface="Liberation Sans"/>
              </a:endParaRPr>
            </a:p>
            <a:p>
              <a:pPr>
                <a:defRPr/>
              </a:pPr>
              <a:r>
                <a:rPr sz="1200" b="0" i="0" u="none">
                  <a:solidFill>
                    <a:srgbClr val="0070C0"/>
                  </a:solidFill>
                  <a:latin typeface="Liberation Sans"/>
                  <a:ea typeface="Liberation Sans"/>
                  <a:cs typeface="Liberation Sans"/>
                </a:rPr>
                <a:t>1.</a:t>
              </a:r>
              <a:r>
                <a:rPr sz="1200" b="0" i="0" u="none">
                  <a:solidFill>
                    <a:srgbClr val="0070C0"/>
                  </a:solidFill>
                  <a:latin typeface="Arial"/>
                  <a:ea typeface="Arial"/>
                  <a:cs typeface="Arial"/>
                </a:rPr>
                <a:t>Написание программы </a:t>
              </a:r>
              <a:endParaRPr sz="1200" b="0" i="0" u="none">
                <a:solidFill>
                  <a:srgbClr val="0070C0"/>
                </a:solidFill>
                <a:latin typeface="Arial"/>
                <a:ea typeface="Arial"/>
                <a:cs typeface="Arial"/>
              </a:endParaRPr>
            </a:p>
            <a:p>
              <a:pPr>
                <a:defRPr/>
              </a:pPr>
              <a:r>
                <a:rPr sz="1200" b="0" i="0" u="none">
                  <a:solidFill>
                    <a:srgbClr val="0070C0"/>
                  </a:solidFill>
                  <a:latin typeface="Liberation Sans"/>
                  <a:ea typeface="Liberation Sans"/>
                  <a:cs typeface="Liberation Sans"/>
                </a:rPr>
                <a:t>2.</a:t>
              </a:r>
              <a:r>
                <a:rPr sz="1200" b="0" i="0" u="none">
                  <a:solidFill>
                    <a:srgbClr val="0070C0"/>
                  </a:solidFill>
                  <a:latin typeface="Arial"/>
                  <a:ea typeface="Arial"/>
                  <a:cs typeface="Arial"/>
                </a:rPr>
                <a:t>Проведение</a:t>
              </a:r>
              <a:r>
                <a:rPr sz="1200" b="0" i="0" u="none">
                  <a:solidFill>
                    <a:srgbClr val="0070C0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200" b="0" i="0" u="none">
                  <a:solidFill>
                    <a:srgbClr val="0070C0"/>
                  </a:solidFill>
                  <a:latin typeface="Arial"/>
                  <a:ea typeface="Arial"/>
                  <a:cs typeface="Arial"/>
                </a:rPr>
                <a:t>тестирования</a:t>
              </a:r>
              <a:r>
                <a:rPr sz="1200" b="0" i="0" u="none">
                  <a:solidFill>
                    <a:srgbClr val="0070C0"/>
                  </a:solidFill>
                  <a:latin typeface="Arial"/>
                  <a:ea typeface="Arial"/>
                  <a:cs typeface="Arial"/>
                </a:rPr>
                <a:t> </a:t>
              </a:r>
              <a:endParaRPr sz="1200" b="0" i="0" u="none">
                <a:solidFill>
                  <a:srgbClr val="0070C0"/>
                </a:solidFill>
                <a:latin typeface="Arial"/>
                <a:ea typeface="Arial"/>
                <a:cs typeface="Arial"/>
              </a:endParaRPr>
            </a:p>
            <a:p>
              <a:pPr>
                <a:lnSpc>
                  <a:spcPct val="15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7" algn="l"/>
                </a:tabLst>
                <a:defRPr/>
              </a:pPr>
              <a:r>
                <a:rPr sz="1200" b="0" i="0" u="none">
                  <a:solidFill>
                    <a:srgbClr val="0070C0"/>
                  </a:solidFill>
                  <a:latin typeface="Liberation Sans"/>
                  <a:ea typeface="Liberation Sans"/>
                  <a:cs typeface="Liberation Sans"/>
                </a:rPr>
                <a:t>3.</a:t>
              </a:r>
              <a:r>
                <a:rPr sz="1200" b="0" i="0" u="none">
                  <a:solidFill>
                    <a:srgbClr val="0070C0"/>
                  </a:solidFill>
                  <a:latin typeface="Arial"/>
                  <a:ea typeface="Arial"/>
                  <a:cs typeface="Arial"/>
                </a:rPr>
                <a:t>Устранение</a:t>
              </a:r>
              <a:r>
                <a:rPr sz="1200" b="0" i="0" u="none">
                  <a:solidFill>
                    <a:srgbClr val="0070C0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200" b="0" i="0" u="none">
                  <a:solidFill>
                    <a:srgbClr val="0070C0"/>
                  </a:solidFill>
                  <a:latin typeface="Arial"/>
                  <a:ea typeface="Arial"/>
                  <a:cs typeface="Arial"/>
                </a:rPr>
                <a:t>замечаний</a:t>
              </a:r>
              <a:endParaRPr sz="1800" b="0" strike="noStrike" spc="0">
                <a:solidFill>
                  <a:schemeClr val="accent1"/>
                </a:solidFill>
                <a:latin typeface="Arial"/>
              </a:endParaRPr>
            </a:p>
          </p:txBody>
        </p:sp>
      </p:grpSp>
      <p:grpSp>
        <p:nvGrpSpPr>
          <p:cNvPr id="1075242584" name="Group 22"/>
          <p:cNvGrpSpPr/>
          <p:nvPr/>
        </p:nvGrpSpPr>
        <p:grpSpPr bwMode="auto">
          <a:xfrm>
            <a:off x="6207242" y="3283265"/>
            <a:ext cx="4450245" cy="1891823"/>
            <a:chOff x="0" y="0"/>
            <a:chExt cx="4450245" cy="1891823"/>
          </a:xfrm>
        </p:grpSpPr>
        <p:sp>
          <p:nvSpPr>
            <p:cNvPr id="1824753037" name="Line 23"/>
            <p:cNvSpPr/>
            <p:nvPr/>
          </p:nvSpPr>
          <p:spPr bwMode="auto">
            <a:xfrm>
              <a:off x="0" y="0"/>
              <a:ext cx="0" cy="1357920"/>
            </a:xfrm>
            <a:prstGeom prst="line">
              <a:avLst/>
            </a:prstGeom>
            <a:ln w="9360">
              <a:solidFill>
                <a:srgbClr val="888888"/>
              </a:solidFill>
              <a:miter/>
              <a:headEnd type="oval" w="med" len="med"/>
              <a:tailEnd type="oval" w="med" len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6381237" name="CustomShape 24"/>
            <p:cNvSpPr/>
            <p:nvPr/>
          </p:nvSpPr>
          <p:spPr bwMode="auto">
            <a:xfrm flipH="0" flipV="0">
              <a:off x="0" y="15107"/>
              <a:ext cx="4450245" cy="1876715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tIns="46800" rIns="90000" bIns="46800">
              <a:spAutoFit/>
            </a:bodyPr>
            <a:p>
              <a:pPr>
                <a:lnSpc>
                  <a:spcPct val="15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7" algn="l"/>
                </a:tabLst>
                <a:defRPr/>
              </a:pPr>
              <a:r>
                <a:rPr lang="zh-CN" sz="1800" b="1" strike="noStrike" spc="0">
                  <a:solidFill>
                    <a:srgbClr val="646464"/>
                  </a:solidFill>
                  <a:latin typeface="Arial"/>
                  <a:ea typeface="Microsoft YaHei"/>
                </a:rPr>
                <a:t>Подготовка к ОПЭ и ОПЭ*</a:t>
              </a:r>
              <a:endParaRPr lang="en-US" sz="18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1" indent="-217791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7" algn="l"/>
                </a:tabLst>
                <a:defRPr/>
              </a:pPr>
              <a:r>
                <a:rPr lang="en-US" sz="1200" b="0" strike="noStrike" spc="0">
                  <a:solidFill>
                    <a:srgbClr val="000000"/>
                  </a:solidFill>
                  <a:latin typeface="Arial"/>
                </a:rPr>
                <a:t>Обучение пользователей</a:t>
              </a: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1" indent="-217791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7" algn="l"/>
                </a:tabLst>
                <a:defRPr/>
              </a:pPr>
              <a:r>
                <a:rPr lang="en-US" sz="1200" b="0" strike="noStrike" spc="0">
                  <a:solidFill>
                    <a:srgbClr val="000000"/>
                  </a:solidFill>
                  <a:latin typeface="Arial"/>
                </a:rPr>
                <a:t>Миграция данных на предпродуктивную среду</a:t>
              </a: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1" indent="-217791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7" algn="l"/>
                </a:tabLst>
                <a:defRPr/>
              </a:pP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1" indent="-217791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7" algn="l"/>
                </a:tabLst>
                <a:defRPr/>
              </a:pP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  <a:p>
              <a:pPr marL="217791" indent="-217791">
                <a:lnSpc>
                  <a:spcPct val="150000"/>
                </a:lnSpc>
                <a:buAutoNum type="arabicPeriod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397" algn="l"/>
                </a:tabLst>
                <a:defRPr/>
              </a:pPr>
              <a:endParaRPr lang="en-US" sz="1200" b="0" strike="noStrike" spc="0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265194985" name="CustomShape 21"/>
          <p:cNvSpPr/>
          <p:nvPr/>
        </p:nvSpPr>
        <p:spPr bwMode="auto">
          <a:xfrm flipH="0" flipV="0">
            <a:off x="8786952" y="5273028"/>
            <a:ext cx="2485452" cy="1328075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6800" rIns="90000" bIns="46800">
            <a:spAutoFit/>
          </a:bodyPr>
          <a:p>
            <a:pPr>
              <a:lnSpc>
                <a:spcPct val="15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397" algn="l"/>
              </a:tabLst>
              <a:defRPr/>
            </a:pPr>
            <a:r>
              <a:rPr lang="zh-CN" sz="1800" b="1" strike="noStrike" spc="0">
                <a:solidFill>
                  <a:srgbClr val="0070C0"/>
                </a:solidFill>
                <a:latin typeface="Arial"/>
                <a:ea typeface="Microsoft YaHei"/>
              </a:rPr>
              <a:t>Внедрение</a:t>
            </a:r>
            <a:endParaRPr lang="en-US" sz="1800" b="0" strike="noStrike" spc="0">
              <a:solidFill>
                <a:srgbClr val="000000"/>
              </a:solidFill>
              <a:latin typeface="Arial"/>
            </a:endParaRPr>
          </a:p>
          <a:p>
            <a:pPr marL="217791" indent="-217791">
              <a:lnSpc>
                <a:spcPct val="150000"/>
              </a:lnSpc>
              <a:buAutoNum type="arabicPeriod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397" algn="l"/>
              </a:tabLst>
              <a:defRPr/>
            </a:pPr>
            <a:r>
              <a:rPr lang="en-US" sz="1200" b="0" strike="noStrike" spc="0">
                <a:solidFill>
                  <a:srgbClr val="000000"/>
                </a:solidFill>
                <a:latin typeface="Arial"/>
              </a:rPr>
              <a:t>Добавление нового функционала на сайт</a:t>
            </a:r>
            <a:endParaRPr lang="en-US" sz="1200" b="0" strike="noStrike" spc="0">
              <a:solidFill>
                <a:srgbClr val="000000"/>
              </a:solidFill>
              <a:latin typeface="Arial"/>
            </a:endParaRPr>
          </a:p>
          <a:p>
            <a:pPr marL="217791" indent="-217791">
              <a:lnSpc>
                <a:spcPct val="150000"/>
              </a:lnSpc>
              <a:buAutoNum type="arabicPeriod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397" algn="l"/>
              </a:tabLst>
              <a:defRPr/>
            </a:pPr>
            <a:r>
              <a:rPr lang="en-US" sz="1200" b="0" strike="noStrike" spc="0">
                <a:solidFill>
                  <a:srgbClr val="000000"/>
                </a:solidFill>
                <a:latin typeface="Arial"/>
              </a:rPr>
              <a:t>Сопровождение</a:t>
            </a:r>
            <a:endParaRPr lang="en-US" sz="1200" b="0" strike="noStrike" spc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7624510" name="Line 17"/>
          <p:cNvSpPr/>
          <p:nvPr/>
        </p:nvSpPr>
        <p:spPr bwMode="auto">
          <a:xfrm rot="0" flipH="0" flipV="0">
            <a:off x="8711164" y="5138097"/>
            <a:ext cx="0" cy="1357920"/>
          </a:xfrm>
          <a:prstGeom prst="line">
            <a:avLst/>
          </a:prstGeom>
          <a:ln w="9360">
            <a:solidFill>
              <a:srgbClr val="888888"/>
            </a:solidFill>
            <a:miter/>
            <a:headEnd type="oval" w="med" len="med"/>
            <a:tailEnd type="oval" w="med" len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22354911" name=""/>
          <p:cNvSpPr txBox="1"/>
          <p:nvPr/>
        </p:nvSpPr>
        <p:spPr bwMode="auto">
          <a:xfrm flipH="0" flipV="0">
            <a:off x="11352249" y="5667372"/>
            <a:ext cx="777980" cy="10058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/>
              <a:t>*ОПЭ - опытно-промышленная эксплуатация</a:t>
            </a:r>
            <a:endParaRPr sz="1000"/>
          </a:p>
        </p:txBody>
      </p:sp>
      <p:sp>
        <p:nvSpPr>
          <p:cNvPr id="700059648" name=""/>
          <p:cNvSpPr txBox="1"/>
          <p:nvPr/>
        </p:nvSpPr>
        <p:spPr bwMode="auto">
          <a:xfrm flipH="0" flipV="0">
            <a:off x="11352249" y="5667372"/>
            <a:ext cx="777980" cy="10058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/>
              <a:t>*ОПЭ - опытно-промышленная эксплуатация</a:t>
            </a:r>
            <a:endParaRPr sz="1000"/>
          </a:p>
        </p:txBody>
      </p:sp>
      <p:pic>
        <p:nvPicPr>
          <p:cNvPr id="185972021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135700" y="4496678"/>
            <a:ext cx="707454" cy="6987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5845007" name="Заголовок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/>
              <a:t>АНАЛИЗ ФИЧЕЙ ИЗ ПРОЧИХ ИСТОЧНИКОВ </a:t>
            </a:r>
            <a:endParaRPr/>
          </a:p>
        </p:txBody>
      </p:sp>
      <p:sp>
        <p:nvSpPr>
          <p:cNvPr id="2026858201" name="Текст 2"/>
          <p:cNvSpPr>
            <a:spLocks noGrp="1"/>
          </p:cNvSpPr>
          <p:nvPr/>
        </p:nvSpPr>
        <p:spPr bwMode="auto">
          <a:xfrm>
            <a:off x="609598" y="1535112"/>
            <a:ext cx="5386916" cy="63976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>
              <a:spcBef>
                <a:spcPts val="0"/>
              </a:spcBef>
              <a:buFont typeface="Arial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>
              <a:spcBef>
                <a:spcPts val="0"/>
              </a:spcBef>
              <a:buFont typeface="Arial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>
              <a:spcBef>
                <a:spcPts val="0"/>
              </a:spcBef>
              <a:buFont typeface="Arial"/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>
              <a:spcBef>
                <a:spcPts val="0"/>
              </a:spcBef>
              <a:buFont typeface="Arial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>
              <a:spcBef>
                <a:spcPts val="0"/>
              </a:spcBef>
              <a:buFont typeface="Arial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>
              <a:spcBef>
                <a:spcPts val="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>
              <a:spcBef>
                <a:spcPts val="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>
              <a:spcBef>
                <a:spcPts val="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>
              <a:spcBef>
                <a:spcPts val="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/>
              <a:t>AI – искусственный интеллект</a:t>
            </a:r>
            <a:endParaRPr/>
          </a:p>
        </p:txBody>
      </p:sp>
      <p:sp>
        <p:nvSpPr>
          <p:cNvPr id="800825776" name="Текст 4"/>
          <p:cNvSpPr>
            <a:spLocks noGrp="1"/>
          </p:cNvSpPr>
          <p:nvPr/>
        </p:nvSpPr>
        <p:spPr bwMode="auto">
          <a:xfrm>
            <a:off x="6193369" y="1535112"/>
            <a:ext cx="5389032" cy="63976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>
              <a:spcBef>
                <a:spcPts val="0"/>
              </a:spcBef>
              <a:buFont typeface="Arial"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>
              <a:spcBef>
                <a:spcPts val="0"/>
              </a:spcBef>
              <a:buFont typeface="Arial"/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>
              <a:spcBef>
                <a:spcPts val="0"/>
              </a:spcBef>
              <a:buFont typeface="Arial"/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>
              <a:spcBef>
                <a:spcPts val="0"/>
              </a:spcBef>
              <a:buFont typeface="Arial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>
              <a:spcBef>
                <a:spcPts val="0"/>
              </a:spcBef>
              <a:buFont typeface="Arial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>
              <a:spcBef>
                <a:spcPts val="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>
              <a:spcBef>
                <a:spcPts val="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>
              <a:spcBef>
                <a:spcPts val="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>
              <a:spcBef>
                <a:spcPts val="0"/>
              </a:spcBef>
              <a:buFont typeface="Arial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/>
              <a:t>RPA – роботизация процессов</a:t>
            </a:r>
            <a:endParaRPr/>
          </a:p>
        </p:txBody>
      </p:sp>
      <p:sp>
        <p:nvSpPr>
          <p:cNvPr id="707709228" name=""/>
          <p:cNvSpPr txBox="1"/>
          <p:nvPr/>
        </p:nvSpPr>
        <p:spPr bwMode="auto">
          <a:xfrm flipH="0" flipV="0">
            <a:off x="5621142" y="2394856"/>
            <a:ext cx="6259357" cy="283467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r>
              <a:rPr/>
              <a:t>Робот подходит для рутинных процессов, происходящих в нескольких системах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Для роботизации, процесс должен быть хорошо задокументирован (либо отрисован)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Запуск робота может быть автоматизированным:</a:t>
            </a:r>
            <a:endParaRPr/>
          </a:p>
          <a:p>
            <a:pPr marL="283879" indent="-283879">
              <a:buFont typeface="Arial"/>
              <a:buChar char="–"/>
              <a:defRPr/>
            </a:pPr>
            <a:r>
              <a:rPr/>
              <a:t>привязка ко времени, например каждый день в 10:00</a:t>
            </a:r>
            <a:endParaRPr/>
          </a:p>
          <a:p>
            <a:pPr marL="283879" indent="-283879">
              <a:buFont typeface="Arial"/>
              <a:buChar char="–"/>
              <a:defRPr/>
            </a:pPr>
            <a:r>
              <a:rPr/>
              <a:t>привязка к действию, например сразу после прохождения очередного майлстоуна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Запуск робота может быть ручным - путем отправки шаблона письма на ящик робота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5048602" name="Заголовок 6"/>
          <p:cNvSpPr>
            <a:spLocks noGrp="1"/>
          </p:cNvSpPr>
          <p:nvPr>
            <p:ph type="title"/>
          </p:nvPr>
        </p:nvSpPr>
        <p:spPr bwMode="auto">
          <a:xfrm>
            <a:off x="4595833" y="1808820"/>
            <a:ext cx="6720745" cy="720079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>
            <a:lvl1pPr algn="r">
              <a:defRPr/>
            </a:lvl1pPr>
          </a:lstStyle>
          <a:p>
            <a:pPr>
              <a:defRPr/>
            </a:pPr>
            <a:r>
              <a:rPr/>
              <a:t>ПРИОРИТИЗАЦИЯ И ВЫБОР ФИЧЕЙ</a:t>
            </a:r>
            <a:endParaRPr/>
          </a:p>
        </p:txBody>
      </p:sp>
      <p:pic>
        <p:nvPicPr>
          <p:cNvPr id="60706477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743074" y="3343274"/>
            <a:ext cx="3782916" cy="1914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ur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Классическая 2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R7-Office/7.4.0.112</Application>
  <DocSecurity>0</DocSecurity>
  <PresentationFormat>Widescreen</PresentationFormat>
  <Paragraphs>0</Paragraphs>
  <Slides>11</Slides>
  <Notes>11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>Лиза Балашова</cp:lastModifiedBy>
  <cp:revision>21</cp:revision>
  <dcterms:created xsi:type="dcterms:W3CDTF">2012-12-03T06:56:55Z</dcterms:created>
  <dcterms:modified xsi:type="dcterms:W3CDTF">2024-03-14T09:01:40Z</dcterms:modified>
  <cp:category/>
  <cp:contentStatus/>
  <cp:version/>
</cp:coreProperties>
</file>